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56" r:id="rId4"/>
    <p:sldId id="292" r:id="rId5"/>
    <p:sldId id="257" r:id="rId6"/>
    <p:sldId id="283" r:id="rId7"/>
    <p:sldId id="284" r:id="rId8"/>
    <p:sldId id="315" r:id="rId9"/>
    <p:sldId id="258" r:id="rId10"/>
    <p:sldId id="316" r:id="rId11"/>
    <p:sldId id="293" r:id="rId12"/>
    <p:sldId id="295" r:id="rId13"/>
    <p:sldId id="294" r:id="rId14"/>
    <p:sldId id="296" r:id="rId15"/>
    <p:sldId id="298" r:id="rId16"/>
    <p:sldId id="297" r:id="rId17"/>
    <p:sldId id="299" r:id="rId18"/>
    <p:sldId id="301" r:id="rId19"/>
    <p:sldId id="300" r:id="rId20"/>
    <p:sldId id="302" r:id="rId21"/>
    <p:sldId id="304" r:id="rId22"/>
    <p:sldId id="303" r:id="rId23"/>
    <p:sldId id="305" r:id="rId24"/>
    <p:sldId id="307" r:id="rId25"/>
    <p:sldId id="306" r:id="rId26"/>
    <p:sldId id="308" r:id="rId27"/>
    <p:sldId id="310" r:id="rId28"/>
    <p:sldId id="309" r:id="rId29"/>
    <p:sldId id="311" r:id="rId30"/>
    <p:sldId id="313" r:id="rId31"/>
    <p:sldId id="312"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FF"/>
    <a:srgbClr val="FF99CC"/>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20" autoAdjust="0"/>
  </p:normalViewPr>
  <p:slideViewPr>
    <p:cSldViewPr>
      <p:cViewPr varScale="1">
        <p:scale>
          <a:sx n="60" d="100"/>
          <a:sy n="6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4C250-9D69-426B-A6E4-2158937B830C}" type="datetimeFigureOut">
              <a:rPr lang="en-US" smtClean="0"/>
              <a:t>7/19/2017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444F0-14DA-4D5D-BE74-B9AD5CDE2C86}" type="slidenum">
              <a:rPr lang="en-US" smtClean="0"/>
              <a:t>‹#›</a:t>
            </a:fld>
            <a:endParaRPr lang="en-US"/>
          </a:p>
        </p:txBody>
      </p:sp>
    </p:spTree>
    <p:extLst>
      <p:ext uri="{BB962C8B-B14F-4D97-AF65-F5344CB8AC3E}">
        <p14:creationId xmlns:p14="http://schemas.microsoft.com/office/powerpoint/2010/main" val="336705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2</a:t>
            </a:fld>
            <a:endParaRPr lang="en-US"/>
          </a:p>
        </p:txBody>
      </p:sp>
    </p:spTree>
    <p:extLst>
      <p:ext uri="{BB962C8B-B14F-4D97-AF65-F5344CB8AC3E}">
        <p14:creationId xmlns:p14="http://schemas.microsoft.com/office/powerpoint/2010/main" val="127088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ban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đắn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trò</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nói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đẹp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hướng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góp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nói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đẹp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ngày</a:t>
            </a:r>
            <a:r>
              <a:rPr lang="en-US" sz="1200" kern="1200" dirty="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2444F0-14DA-4D5D-BE74-B9AD5CDE2C86}" type="slidenum">
              <a:rPr lang="en-US" smtClean="0"/>
              <a:t>3</a:t>
            </a:fld>
            <a:endParaRPr lang="en-US"/>
          </a:p>
        </p:txBody>
      </p:sp>
    </p:spTree>
    <p:extLst>
      <p:ext uri="{BB962C8B-B14F-4D97-AF65-F5344CB8AC3E}">
        <p14:creationId xmlns:p14="http://schemas.microsoft.com/office/powerpoint/2010/main" val="125787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5885/BGDĐT-GDTH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16/10/2014 </a:t>
            </a:r>
            <a:r>
              <a:rPr lang="vi-VN" sz="1200" dirty="0">
                <a:latin typeface="Times New Roman" panose="02020603050405020304" pitchFamily="18" charset="0"/>
                <a:cs typeface="Times New Roman" panose="02020603050405020304" pitchFamily="18" charset="0"/>
              </a:rPr>
              <a:t>về việc triển khai tập huấn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rộng</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cho giáo viên Mĩ thuật nhằm vận dụng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dạy học Mỹ thuật mới của Đan Mạch vào chương trình giáo dục hiện hành trong các trường tiểu học tại Việt Nam</a:t>
            </a:r>
            <a:r>
              <a:rPr lang="en-US" sz="1200" dirty="0">
                <a:latin typeface="Times New Roman" panose="02020603050405020304" pitchFamily="18" charset="0"/>
                <a:cs typeface="Times New Roman" panose="02020603050405020304" pitchFamily="18" charset="0"/>
              </a:rPr>
              <a:t>;</a:t>
            </a: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a:t>
            </a:r>
            <a:r>
              <a:rPr lang="vi-VN" sz="1200" dirty="0">
                <a:latin typeface="Times New Roman" panose="02020603050405020304" pitchFamily="18" charset="0"/>
                <a:cs typeface="Times New Roman" panose="02020603050405020304" pitchFamily="18" charset="0"/>
              </a:rPr>
              <a:t>4716/BGDĐT-GDTH ngày 14/9/2015 về việc triển khai dạy học Mĩ thuật theo phương pháp mới của Đan Mạch</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C</a:t>
            </a:r>
            <a:r>
              <a:rPr lang="vi-VN" sz="1200" dirty="0">
                <a:latin typeface="Times New Roman" panose="02020603050405020304" pitchFamily="18" charset="0"/>
                <a:cs typeface="Times New Roman" panose="02020603050405020304" pitchFamily="18" charset="0"/>
              </a:rPr>
              <a:t>ông văn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2070</a:t>
            </a:r>
            <a:r>
              <a:rPr lang="vi-VN" sz="1200" dirty="0">
                <a:latin typeface="Times New Roman" panose="02020603050405020304" pitchFamily="18" charset="0"/>
                <a:cs typeface="Times New Roman" panose="02020603050405020304" pitchFamily="18" charset="0"/>
              </a:rPr>
              <a:t>/BGDĐT-GDTH ngày 1</a:t>
            </a:r>
            <a:r>
              <a:rPr lang="en-US" sz="1200" dirty="0">
                <a:latin typeface="Times New Roman" panose="02020603050405020304" pitchFamily="18" charset="0"/>
                <a:cs typeface="Times New Roman" panose="02020603050405020304" pitchFamily="18" charset="0"/>
              </a:rPr>
              <a:t>2</a:t>
            </a:r>
            <a:r>
              <a:rPr lang="vi-VN"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5</a:t>
            </a:r>
            <a:r>
              <a:rPr lang="vi-VN" sz="1200" dirty="0">
                <a:latin typeface="Times New Roman" panose="02020603050405020304" pitchFamily="18" charset="0"/>
                <a:cs typeface="Times New Roman" panose="02020603050405020304" pitchFamily="18" charset="0"/>
              </a:rPr>
              <a:t>/201</a:t>
            </a:r>
            <a:r>
              <a:rPr lang="en-US" sz="1200" dirty="0">
                <a:latin typeface="Times New Roman" panose="02020603050405020304" pitchFamily="18" charset="0"/>
                <a:cs typeface="Times New Roman" panose="02020603050405020304" pitchFamily="18" charset="0"/>
              </a:rPr>
              <a:t>6 </a:t>
            </a:r>
            <a:r>
              <a:rPr lang="vi-VN" sz="1200" dirty="0">
                <a:latin typeface="Times New Roman" panose="02020603050405020304" pitchFamily="18" charset="0"/>
                <a:cs typeface="Times New Roman" panose="02020603050405020304" pitchFamily="18" charset="0"/>
              </a:rPr>
              <a:t>về việc triển khai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mới</a:t>
            </a:r>
            <a:r>
              <a:rPr lang="en-US" sz="1200" dirty="0">
                <a:latin typeface="Times New Roman" panose="02020603050405020304" pitchFamily="18" charset="0"/>
                <a:cs typeface="Times New Roman" panose="02020603050405020304" pitchFamily="18" charset="0"/>
              </a:rPr>
              <a:t> ở </a:t>
            </a:r>
            <a:r>
              <a:rPr lang="en-US" sz="1200" dirty="0" err="1">
                <a:latin typeface="Times New Roman" panose="02020603050405020304" pitchFamily="18" charset="0"/>
                <a:cs typeface="Times New Roman" panose="02020603050405020304" pitchFamily="18" charset="0"/>
              </a:rPr>
              <a:t>Tiểu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Trung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sở</a:t>
            </a:r>
            <a:r>
              <a:rPr lang="en-US"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1A2444F0-14DA-4D5D-BE74-B9AD5CDE2C86}" type="slidenum">
              <a:rPr lang="en-US" smtClean="0"/>
              <a:t>4</a:t>
            </a:fld>
            <a:endParaRPr lang="en-US"/>
          </a:p>
        </p:txBody>
      </p:sp>
    </p:spTree>
    <p:extLst>
      <p:ext uri="{BB962C8B-B14F-4D97-AF65-F5344CB8AC3E}">
        <p14:creationId xmlns:p14="http://schemas.microsoft.com/office/powerpoint/2010/main" val="125787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4063/GDĐT-TH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13/11/2014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tập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huấn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nhân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rộng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giáo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viên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chuyên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04/12/2014 </a:t>
            </a:r>
            <a:r>
              <a:rPr lang="en-US" sz="1200" dirty="0" err="1">
                <a:latin typeface="Times New Roman" panose="02020603050405020304" pitchFamily="18" charset="0"/>
                <a:cs typeface="Times New Roman" panose="02020603050405020304" pitchFamily="18" charset="0"/>
              </a:rPr>
              <a:t>đến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06/12/2014;</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4368/GDĐT-TH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13/11/2014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Mạch</a:t>
            </a:r>
            <a:r>
              <a:rPr lang="en-US" sz="1200" dirty="0">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a:p>
            <a:pPr marL="171450" indent="-171450" algn="just">
              <a:buFontTx/>
              <a:buChar char="-"/>
            </a:pPr>
            <a:r>
              <a:rPr lang="en-US" sz="1200" dirty="0" err="1">
                <a:latin typeface="Times New Roman" panose="02020603050405020304" pitchFamily="18" charset="0"/>
                <a:cs typeface="Times New Roman" panose="02020603050405020304" pitchFamily="18" charset="0"/>
              </a:rPr>
              <a:t>Công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số</a:t>
            </a:r>
            <a:r>
              <a:rPr lang="en-US" sz="1200" dirty="0">
                <a:latin typeface="Times New Roman" panose="02020603050405020304" pitchFamily="18" charset="0"/>
                <a:cs typeface="Times New Roman" panose="02020603050405020304" pitchFamily="18" charset="0"/>
              </a:rPr>
              <a:t> 3070/GDĐT-TH </a:t>
            </a:r>
            <a:r>
              <a:rPr lang="en-US" sz="1200" dirty="0" err="1">
                <a:latin typeface="Times New Roman" panose="02020603050405020304" pitchFamily="18" charset="0"/>
                <a:cs typeface="Times New Roman" panose="02020603050405020304" pitchFamily="18" charset="0"/>
              </a:rPr>
              <a:t>ngày</a:t>
            </a:r>
            <a:r>
              <a:rPr lang="en-US" sz="1200" dirty="0">
                <a:latin typeface="Times New Roman" panose="02020603050405020304" pitchFamily="18" charset="0"/>
                <a:cs typeface="Times New Roman" panose="02020603050405020304" pitchFamily="18" charset="0"/>
              </a:rPr>
              <a:t> 23/9/2015 </a:t>
            </a:r>
            <a:r>
              <a:rPr lang="en-US" sz="1200" dirty="0" err="1">
                <a:latin typeface="Times New Roman" panose="02020603050405020304" pitchFamily="18" charset="0"/>
                <a:cs typeface="Times New Roman" panose="02020603050405020304" pitchFamily="18" charset="0"/>
              </a:rPr>
              <a:t>về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triển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khai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dạy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học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Mĩ</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thuật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theo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pháp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của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Mạch</a:t>
            </a:r>
            <a:endParaRPr lang="en-US" sz="1200" dirty="0">
              <a:latin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hướng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2014-2015.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lưu</a:t>
            </a:r>
            <a:r>
              <a:rPr lang="en-US" sz="1200" kern="1200" dirty="0">
                <a:solidFill>
                  <a:schemeClr val="tx1"/>
                </a:solidFill>
                <a:effectLst/>
                <a:latin typeface="+mn-lt"/>
                <a:ea typeface="+mn-ea"/>
                <a:cs typeface="+mn-cs"/>
              </a:rPr>
              <a:t> ý,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thuật</a:t>
            </a:r>
            <a:r>
              <a:rPr lang="en-US" sz="1200" kern="1200" dirty="0">
                <a:solidFill>
                  <a:schemeClr val="tx1"/>
                </a:solidFill>
                <a:effectLst/>
                <a:latin typeface="+mn-lt"/>
                <a:ea typeface="+mn-ea"/>
                <a:cs typeface="+mn-cs"/>
              </a:rPr>
              <a:t>.</a:t>
            </a:r>
            <a:endParaRPr lang="en-US" sz="1200" dirty="0">
              <a:latin typeface="Times New Roman" panose="02020603050405020304" pitchFamily="18" charset="0"/>
              <a:cs typeface="Times New Roman" panose="02020603050405020304" pitchFamily="18" charset="0"/>
            </a:endParaRPr>
          </a:p>
          <a:p>
            <a:pPr marL="0" indent="0" algn="just">
              <a:buFontTx/>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A2444F0-14DA-4D5D-BE74-B9AD5CDE2C86}" type="slidenum">
              <a:rPr lang="en-US" smtClean="0"/>
              <a:t>5</a:t>
            </a:fld>
            <a:endParaRPr lang="en-US"/>
          </a:p>
        </p:txBody>
      </p:sp>
    </p:spTree>
    <p:extLst>
      <p:ext uri="{BB962C8B-B14F-4D97-AF65-F5344CB8AC3E}">
        <p14:creationId xmlns:p14="http://schemas.microsoft.com/office/powerpoint/2010/main" val="125787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6</a:t>
            </a:fld>
            <a:endParaRPr lang="en-US"/>
          </a:p>
        </p:txBody>
      </p:sp>
    </p:spTree>
    <p:extLst>
      <p:ext uri="{BB962C8B-B14F-4D97-AF65-F5344CB8AC3E}">
        <p14:creationId xmlns:p14="http://schemas.microsoft.com/office/powerpoint/2010/main" val="358263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7</a:t>
            </a:fld>
            <a:endParaRPr lang="en-US"/>
          </a:p>
        </p:txBody>
      </p:sp>
    </p:spTree>
    <p:extLst>
      <p:ext uri="{BB962C8B-B14F-4D97-AF65-F5344CB8AC3E}">
        <p14:creationId xmlns:p14="http://schemas.microsoft.com/office/powerpoint/2010/main" val="371544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Năng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trải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nghiệm</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Trải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tưởng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hoặc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A2444F0-14DA-4D5D-BE74-B9AD5CDE2C86}" type="slidenum">
              <a:rPr lang="en-US" smtClean="0"/>
              <a:t>8</a:t>
            </a:fld>
            <a:endParaRPr lang="en-US"/>
          </a:p>
        </p:txBody>
      </p:sp>
    </p:spTree>
    <p:extLst>
      <p:ext uri="{BB962C8B-B14F-4D97-AF65-F5344CB8AC3E}">
        <p14:creationId xmlns:p14="http://schemas.microsoft.com/office/powerpoint/2010/main" val="2424414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59AA3A-1DE1-4871-9918-1D570D5771A3}"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291772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4148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59279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20080"/>
          </a:xfrm>
        </p:spPr>
        <p:txBody>
          <a:bodyPr>
            <a:normAutofit/>
          </a:bodyPr>
          <a:lstStyle>
            <a:lvl1pPr algn="l">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179512" y="1052736"/>
            <a:ext cx="8712968" cy="518457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46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42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79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14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669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06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12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9AA3A-1DE1-4871-9918-1D570D5771A3}"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270838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5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93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079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AEE43-4141-4FBA-9C6E-092A29E36BA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588756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20080"/>
          </a:xfrm>
        </p:spPr>
        <p:txBody>
          <a:bodyPr>
            <a:normAutofit/>
          </a:bodyPr>
          <a:lstStyle>
            <a:lvl1pPr algn="l">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179512" y="1052736"/>
            <a:ext cx="8712968" cy="518457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8631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AEE43-4141-4FBA-9C6E-092A29E36BA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175876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AEE43-4141-4FBA-9C6E-092A29E36BAE}"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2200900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AEE43-4141-4FBA-9C6E-092A29E36BAE}"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190607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AEE43-4141-4FBA-9C6E-092A29E36BAE}"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520141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AEE43-4141-4FBA-9C6E-092A29E36BAE}"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248462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59AA3A-1DE1-4871-9918-1D570D5771A3}"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355058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465520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AEE43-4141-4FBA-9C6E-092A29E36BAE}"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840219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4123894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AEE43-4141-4FBA-9C6E-092A29E36BAE}"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8B57E-E461-4ADD-8131-43F5D1B62AD2}" type="slidenum">
              <a:rPr lang="en-US" smtClean="0"/>
              <a:t>‹#›</a:t>
            </a:fld>
            <a:endParaRPr lang="en-US"/>
          </a:p>
        </p:txBody>
      </p:sp>
    </p:spTree>
    <p:extLst>
      <p:ext uri="{BB962C8B-B14F-4D97-AF65-F5344CB8AC3E}">
        <p14:creationId xmlns:p14="http://schemas.microsoft.com/office/powerpoint/2010/main" val="35158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59AA3A-1DE1-4871-9918-1D570D5771A3}"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791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9AA3A-1DE1-4871-9918-1D570D5771A3}"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54483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59AA3A-1DE1-4871-9918-1D570D5771A3}"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56014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9AA3A-1DE1-4871-9918-1D570D5771A3}"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246012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9AA3A-1DE1-4871-9918-1D570D5771A3}"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192691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59AA3A-1DE1-4871-9918-1D570D5771A3}"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F1094-DFE8-4192-9281-ACAC90AA537E}" type="slidenum">
              <a:rPr lang="en-US" smtClean="0"/>
              <a:t>‹#›</a:t>
            </a:fld>
            <a:endParaRPr lang="en-US"/>
          </a:p>
        </p:txBody>
      </p:sp>
    </p:spTree>
    <p:extLst>
      <p:ext uri="{BB962C8B-B14F-4D97-AF65-F5344CB8AC3E}">
        <p14:creationId xmlns:p14="http://schemas.microsoft.com/office/powerpoint/2010/main" val="1586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9AA3A-1DE1-4871-9918-1D570D5771A3}" type="datetimeFigureOut">
              <a:rPr lang="en-US" smtClean="0"/>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F1094-DFE8-4192-9281-ACAC90AA537E}" type="slidenum">
              <a:rPr lang="en-US" smtClean="0"/>
              <a:t>‹#›</a:t>
            </a:fld>
            <a:endParaRPr lang="en-US"/>
          </a:p>
        </p:txBody>
      </p:sp>
    </p:spTree>
    <p:extLst>
      <p:ext uri="{BB962C8B-B14F-4D97-AF65-F5344CB8AC3E}">
        <p14:creationId xmlns:p14="http://schemas.microsoft.com/office/powerpoint/2010/main" val="37971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AEE43-4141-4FBA-9C6E-092A29E36BAE}" type="datetimeFigureOut">
              <a:rPr lang="en-US" smtClean="0">
                <a:solidFill>
                  <a:prstClr val="black">
                    <a:tint val="75000"/>
                  </a:prstClr>
                </a:solidFill>
              </a:rPr>
              <a:pPr/>
              <a:t>7/19/2017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B57E-E461-4ADD-8131-43F5D1B62A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AEE43-4141-4FBA-9C6E-092A29E36BAE}" type="datetimeFigureOut">
              <a:rPr lang="en-US" smtClean="0"/>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B57E-E461-4ADD-8131-43F5D1B62AD2}" type="slidenum">
              <a:rPr lang="en-US" smtClean="0"/>
              <a:t>‹#›</a:t>
            </a:fld>
            <a:endParaRPr lang="en-US"/>
          </a:p>
        </p:txBody>
      </p:sp>
    </p:spTree>
    <p:extLst>
      <p:ext uri="{BB962C8B-B14F-4D97-AF65-F5344CB8AC3E}">
        <p14:creationId xmlns:p14="http://schemas.microsoft.com/office/powerpoint/2010/main" val="1771392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g"/><Relationship Id="rId1" Type="http://schemas.openxmlformats.org/officeDocument/2006/relationships/slideLayout" Target="../slideLayouts/slideLayout24.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jpg"/><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g"/><Relationship Id="rId1" Type="http://schemas.openxmlformats.org/officeDocument/2006/relationships/slideLayout" Target="../slideLayouts/slideLayout24.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9F8C614-0AC0-4135-8D01-D255A1390784}"/>
              </a:ext>
            </a:extLst>
          </p:cNvPr>
          <p:cNvSpPr/>
          <p:nvPr/>
        </p:nvSpPr>
        <p:spPr>
          <a:xfrm>
            <a:off x="457200" y="381000"/>
            <a:ext cx="8077200" cy="6024265"/>
          </a:xfrm>
          <a:prstGeom prst="rect">
            <a:avLst/>
          </a:prstGeom>
          <a:solidFill>
            <a:srgbClr val="66FF66">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559175"/>
            <a:ext cx="7239000" cy="1165225"/>
          </a:xfrm>
        </p:spPr>
        <p:txBody>
          <a:bodyPr>
            <a:noAutofit/>
          </a:bodyPr>
          <a:lstStyle/>
          <a:p>
            <a:r>
              <a:rPr lang="en-US" sz="2800" b="1" dirty="0">
                <a:solidFill>
                  <a:srgbClr val="3333FF"/>
                </a:solidFill>
                <a:latin typeface="Times New Roman" panose="02020603050405020304" pitchFamily="18" charset="0"/>
                <a:cs typeface="Times New Roman" panose="02020603050405020304" pitchFamily="18" charset="0"/>
              </a:rPr>
              <a:t>SOẠN GIẢNG DẠY HỌC MĨ THUẬT</a:t>
            </a:r>
            <a:br>
              <a:rPr lang="en-US" sz="2800" b="1" dirty="0">
                <a:solidFill>
                  <a:srgbClr val="3333FF"/>
                </a:solidFill>
                <a:latin typeface="Times New Roman" panose="02020603050405020304" pitchFamily="18" charset="0"/>
                <a:cs typeface="Times New Roman" panose="02020603050405020304" pitchFamily="18" charset="0"/>
              </a:rPr>
            </a:br>
            <a:r>
              <a:rPr lang="en-US" sz="2800" b="1" dirty="0">
                <a:solidFill>
                  <a:srgbClr val="3333FF"/>
                </a:solidFill>
                <a:latin typeface="Times New Roman" panose="02020603050405020304" pitchFamily="18" charset="0"/>
                <a:cs typeface="Times New Roman" panose="02020603050405020304" pitchFamily="18" charset="0"/>
              </a:rPr>
              <a:t>THEO CHỦ ĐỀ</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33598" y="457200"/>
            <a:ext cx="4724401"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SỞ GIÁO DỤC VÀ ĐÀO TẠO </a:t>
            </a:r>
          </a:p>
          <a:p>
            <a:pPr algn="ctr"/>
            <a:r>
              <a:rPr lang="en-US" sz="2400" b="1" dirty="0">
                <a:latin typeface="Times New Roman" panose="02020603050405020304" pitchFamily="18" charset="0"/>
                <a:cs typeface="Times New Roman" panose="02020603050405020304" pitchFamily="18" charset="0"/>
              </a:rPr>
              <a:t>THÀNH PHỐ HỒ CHÍ MINH</a:t>
            </a:r>
          </a:p>
        </p:txBody>
      </p:sp>
      <p:sp>
        <p:nvSpPr>
          <p:cNvPr id="5" name="Rectangle 4"/>
          <p:cNvSpPr/>
          <p:nvPr/>
        </p:nvSpPr>
        <p:spPr>
          <a:xfrm>
            <a:off x="2560257" y="2492375"/>
            <a:ext cx="37948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 HUẤN</a:t>
            </a:r>
          </a:p>
        </p:txBody>
      </p:sp>
      <p:sp>
        <p:nvSpPr>
          <p:cNvPr id="6" name="TextBox 5">
            <a:extLst>
              <a:ext uri="{FF2B5EF4-FFF2-40B4-BE49-F238E27FC236}">
                <a16:creationId xmlns:a16="http://schemas.microsoft.com/office/drawing/2014/main" xmlns="" id="{59347567-A688-4B94-B2B3-2A92D9DEEF13}"/>
              </a:ext>
            </a:extLst>
          </p:cNvPr>
          <p:cNvSpPr txBox="1"/>
          <p:nvPr/>
        </p:nvSpPr>
        <p:spPr>
          <a:xfrm>
            <a:off x="1524001" y="5715000"/>
            <a:ext cx="6324599" cy="461665"/>
          </a:xfrm>
          <a:prstGeom prst="rect">
            <a:avLst/>
          </a:prstGeom>
          <a:noFill/>
        </p:spPr>
        <p:txBody>
          <a:bodyPr wrap="square" rtlCol="0">
            <a:spAutoFit/>
          </a:bodyPr>
          <a:lstStyle/>
          <a:p>
            <a:pPr algn="ctr"/>
            <a:r>
              <a:rPr lang="en-US" sz="2400" b="1" i="1" dirty="0" err="1">
                <a:latin typeface="Times New Roman" panose="02020603050405020304" pitchFamily="18" charset="0"/>
                <a:cs typeface="Times New Roman" panose="02020603050405020304" pitchFamily="18" charset="0"/>
              </a:rPr>
              <a:t>Thành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Hồ</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Chí</a:t>
            </a:r>
            <a:r>
              <a:rPr lang="en-US" sz="2400" b="1" i="1" dirty="0">
                <a:latin typeface="Times New Roman" panose="02020603050405020304" pitchFamily="18" charset="0"/>
                <a:cs typeface="Times New Roman" panose="02020603050405020304" pitchFamily="18" charset="0"/>
              </a:rPr>
              <a:t> Minh, 20 </a:t>
            </a:r>
            <a:r>
              <a:rPr lang="en-US" sz="2400" b="1" i="1" dirty="0" err="1">
                <a:latin typeface="Times New Roman" panose="02020603050405020304" pitchFamily="18" charset="0"/>
                <a:cs typeface="Times New Roman" panose="02020603050405020304" pitchFamily="18" charset="0"/>
              </a:rPr>
              <a:t>tháng</a:t>
            </a:r>
            <a:r>
              <a:rPr lang="en-US" sz="2400" b="1" i="1" dirty="0">
                <a:latin typeface="Times New Roman" panose="02020603050405020304" pitchFamily="18" charset="0"/>
                <a:cs typeface="Times New Roman" panose="02020603050405020304" pitchFamily="18" charset="0"/>
              </a:rPr>
              <a:t> 7 </a:t>
            </a:r>
            <a:r>
              <a:rPr lang="en-US" sz="2400" b="1" i="1" dirty="0" err="1">
                <a:latin typeface="Times New Roman" panose="02020603050405020304" pitchFamily="18" charset="0"/>
                <a:cs typeface="Times New Roman" panose="02020603050405020304" pitchFamily="18" charset="0"/>
              </a:rPr>
              <a:t>năm</a:t>
            </a:r>
            <a:r>
              <a:rPr lang="en-US" sz="2400" b="1" i="1" dirty="0">
                <a:latin typeface="Times New Roman" panose="02020603050405020304" pitchFamily="18" charset="0"/>
                <a:cs typeface="Times New Roman" panose="02020603050405020304" pitchFamily="18" charset="0"/>
              </a:rPr>
              <a:t> 2017</a:t>
            </a:r>
          </a:p>
        </p:txBody>
      </p:sp>
    </p:spTree>
    <p:extLst>
      <p:ext uri="{BB962C8B-B14F-4D97-AF65-F5344CB8AC3E}">
        <p14:creationId xmlns:p14="http://schemas.microsoft.com/office/powerpoint/2010/main" val="74417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764704"/>
            <a:ext cx="8424936" cy="1512168"/>
            <a:chOff x="323528" y="620688"/>
            <a:chExt cx="8424936" cy="1512168"/>
          </a:xfrm>
        </p:grpSpPr>
        <p:sp>
          <p:nvSpPr>
            <p:cNvPr id="5" name="Rounded Rectangle 4"/>
            <p:cNvSpPr/>
            <p:nvPr/>
          </p:nvSpPr>
          <p:spPr>
            <a:xfrm>
              <a:off x="611560" y="908720"/>
              <a:ext cx="81369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308830"/>
              <a:ext cx="7560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thành ngân hàng hình ảnh theo mẫu, từ ngân hàng hình ảnh có thể chọn lọc và tạo ra tranh chung, sau đó sáng tạo câu chuyện.</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23528" y="2420888"/>
            <a:ext cx="8424936" cy="3456384"/>
            <a:chOff x="323528" y="2348880"/>
            <a:chExt cx="8424936" cy="3456384"/>
          </a:xfrm>
        </p:grpSpPr>
        <p:sp>
          <p:nvSpPr>
            <p:cNvPr id="9" name="Rounded Rectangle 8"/>
            <p:cNvSpPr/>
            <p:nvPr/>
          </p:nvSpPr>
          <p:spPr>
            <a:xfrm>
              <a:off x="611560" y="2636912"/>
              <a:ext cx="8136904"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56084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Chọn học sinh tạo nhiều dáng vẻ khác nhau cho cả lớp cùng vẽ (Mỗi em vẽ 3-4 tranh tùy theo số lượng người mẫu) – Có thể dùng búp bê, gấu bông thay cho mẫu.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Dán ngân hàng tranh tại góc trưng bày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Các nhóm chọn lọc hình mẫu từ ngân hàng, tập hợp vẽ lại thành tranh chung</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Vẽ màu</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Sáng tạo ra câu chuyện theo tranh</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6441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700" y="799560"/>
            <a:ext cx="2712453" cy="2034340"/>
          </a:xfrm>
          <a:prstGeom prst="rect">
            <a:avLst/>
          </a:prstGeom>
          <a:ln w="19050">
            <a:solidFill>
              <a:srgbClr val="3333FF"/>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799560"/>
            <a:ext cx="2736304" cy="2052228"/>
          </a:xfrm>
          <a:prstGeom prst="rect">
            <a:avLst/>
          </a:prstGeom>
          <a:ln w="19050">
            <a:solidFill>
              <a:srgbClr val="3333FF"/>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027" y="799561"/>
            <a:ext cx="2712453" cy="2034340"/>
          </a:xfrm>
          <a:prstGeom prst="rect">
            <a:avLst/>
          </a:prstGeom>
          <a:ln w="19050">
            <a:solidFill>
              <a:srgbClr val="3333FF"/>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9" y="2959801"/>
            <a:ext cx="3960440" cy="3133495"/>
          </a:xfrm>
          <a:prstGeom prst="rect">
            <a:avLst/>
          </a:prstGeom>
          <a:ln w="19050">
            <a:solidFill>
              <a:srgbClr val="3333FF"/>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0023" t="24875" r="7685" b="6363"/>
          <a:stretch/>
        </p:blipFill>
        <p:spPr>
          <a:xfrm>
            <a:off x="4427984" y="2959801"/>
            <a:ext cx="4464495" cy="3133495"/>
          </a:xfrm>
          <a:prstGeom prst="rect">
            <a:avLst/>
          </a:prstGeom>
          <a:ln w="19050">
            <a:solidFill>
              <a:srgbClr val="3333FF"/>
            </a:solidFill>
          </a:ln>
        </p:spPr>
      </p:pic>
    </p:spTree>
    <p:extLst>
      <p:ext uri="{BB962C8B-B14F-4D97-AF65-F5344CB8AC3E}">
        <p14:creationId xmlns:p14="http://schemas.microsoft.com/office/powerpoint/2010/main" val="292172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2: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Vẽ biểu cảm</a:t>
            </a:r>
          </a:p>
        </p:txBody>
      </p:sp>
    </p:spTree>
    <p:extLst>
      <p:ext uri="{BB962C8B-B14F-4D97-AF65-F5344CB8AC3E}">
        <p14:creationId xmlns:p14="http://schemas.microsoft.com/office/powerpoint/2010/main" val="379968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980728"/>
            <a:ext cx="8424936" cy="1512168"/>
            <a:chOff x="323528" y="620688"/>
            <a:chExt cx="8424936" cy="1512168"/>
          </a:xfrm>
        </p:grpSpPr>
        <p:sp>
          <p:nvSpPr>
            <p:cNvPr id="5" name="Rounded Rectangle 4"/>
            <p:cNvSpPr/>
            <p:nvPr/>
          </p:nvSpPr>
          <p:spPr>
            <a:xfrm>
              <a:off x="611560" y="908720"/>
              <a:ext cx="8136904"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308830"/>
              <a:ext cx="75608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uan sát và đưa bút chì trên giấy, cố gắng không nhìn giấy, kết hợp tay và mắt, từ đó biết cách quan sát, ghi nhớ những nét đặc trưng.</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2841976"/>
            <a:ext cx="5628254" cy="3035296"/>
            <a:chOff x="323528" y="2348880"/>
            <a:chExt cx="5628254" cy="3035296"/>
          </a:xfrm>
        </p:grpSpPr>
        <p:sp>
          <p:nvSpPr>
            <p:cNvPr id="9" name="Rounded Rectangle 8"/>
            <p:cNvSpPr/>
            <p:nvPr/>
          </p:nvSpPr>
          <p:spPr>
            <a:xfrm>
              <a:off x="611560" y="2636912"/>
              <a:ext cx="5340222" cy="2747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4620142"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tập trung nhìn bạn hoặc nhìn mẫu vật, di chuyển bút chì nhưng cố gắng không nhìn vào giấy, hoặc học sinh tự nhìn vào gương để vẽ chính mình (Mỗi em vẽ 3-4 tranh)</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Chọn sản phẩm ưng ý nhất, vẽ thêm chi tiết và vẽ màu</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p>
          </p:txBody>
        </p:sp>
      </p:grpSp>
      <p:grpSp>
        <p:nvGrpSpPr>
          <p:cNvPr id="3" name="Group 2"/>
          <p:cNvGrpSpPr/>
          <p:nvPr/>
        </p:nvGrpSpPr>
        <p:grpSpPr>
          <a:xfrm>
            <a:off x="6091436" y="2636912"/>
            <a:ext cx="2729036" cy="3304637"/>
            <a:chOff x="6091436" y="2636912"/>
            <a:chExt cx="2729036" cy="3304637"/>
          </a:xfrm>
        </p:grpSpPr>
        <p:pic>
          <p:nvPicPr>
            <p:cNvPr id="16" name="Picture 15" descr="D:\o dia D\thanh le\hinh ve\IMG_1109.JPG"/>
            <p:cNvPicPr/>
            <p:nvPr/>
          </p:nvPicPr>
          <p:blipFill>
            <a:blip r:embed="rId4" cstate="print"/>
            <a:srcRect/>
            <a:stretch>
              <a:fillRect/>
            </a:stretch>
          </p:blipFill>
          <p:spPr bwMode="auto">
            <a:xfrm>
              <a:off x="6091436" y="2636912"/>
              <a:ext cx="1265835" cy="1571625"/>
            </a:xfrm>
            <a:prstGeom prst="rect">
              <a:avLst/>
            </a:prstGeom>
            <a:noFill/>
            <a:ln w="19050">
              <a:solidFill>
                <a:srgbClr val="3333FF"/>
              </a:solidFill>
              <a:miter lim="800000"/>
              <a:headEnd/>
              <a:tailEnd/>
            </a:ln>
          </p:spPr>
        </p:pic>
        <p:pic>
          <p:nvPicPr>
            <p:cNvPr id="17" name="Picture 16" descr="D:\o dia D\thanh le\hinh ve\IMG_1104.JPG"/>
            <p:cNvPicPr/>
            <p:nvPr/>
          </p:nvPicPr>
          <p:blipFill>
            <a:blip r:embed="rId5" cstate="print"/>
            <a:srcRect/>
            <a:stretch>
              <a:fillRect/>
            </a:stretch>
          </p:blipFill>
          <p:spPr bwMode="auto">
            <a:xfrm>
              <a:off x="7525072" y="2636912"/>
              <a:ext cx="1295400" cy="1571625"/>
            </a:xfrm>
            <a:prstGeom prst="rect">
              <a:avLst/>
            </a:prstGeom>
            <a:noFill/>
            <a:ln w="19050">
              <a:solidFill>
                <a:srgbClr val="3333FF"/>
              </a:solidFill>
              <a:miter lim="800000"/>
              <a:headEnd/>
              <a:tailEnd/>
            </a:ln>
          </p:spPr>
        </p:pic>
        <p:pic>
          <p:nvPicPr>
            <p:cNvPr id="18" name="Picture 17" descr="D:\o dia D\thanh le\hinh ve\IMG_1107.JPG"/>
            <p:cNvPicPr/>
            <p:nvPr/>
          </p:nvPicPr>
          <p:blipFill>
            <a:blip r:embed="rId6" cstate="print"/>
            <a:srcRect/>
            <a:stretch>
              <a:fillRect/>
            </a:stretch>
          </p:blipFill>
          <p:spPr bwMode="auto">
            <a:xfrm>
              <a:off x="6091436" y="4369924"/>
              <a:ext cx="1247775" cy="1571625"/>
            </a:xfrm>
            <a:prstGeom prst="rect">
              <a:avLst/>
            </a:prstGeom>
            <a:noFill/>
            <a:ln w="19050">
              <a:solidFill>
                <a:srgbClr val="3333FF"/>
              </a:solidFill>
              <a:miter lim="800000"/>
              <a:headEnd/>
              <a:tailEnd/>
            </a:ln>
          </p:spPr>
        </p:pic>
        <p:pic>
          <p:nvPicPr>
            <p:cNvPr id="19" name="Picture 18" descr="D:\o dia D\thanh le\hinh ve\IMG_1101.JPG"/>
            <p:cNvPicPr/>
            <p:nvPr/>
          </p:nvPicPr>
          <p:blipFill>
            <a:blip r:embed="rId7" cstate="print"/>
            <a:srcRect/>
            <a:stretch>
              <a:fillRect/>
            </a:stretch>
          </p:blipFill>
          <p:spPr bwMode="auto">
            <a:xfrm>
              <a:off x="7512546" y="4369924"/>
              <a:ext cx="1266825" cy="1571625"/>
            </a:xfrm>
            <a:prstGeom prst="rect">
              <a:avLst/>
            </a:prstGeom>
            <a:noFill/>
            <a:ln w="19050">
              <a:solidFill>
                <a:srgbClr val="3333FF"/>
              </a:solidFill>
              <a:miter lim="800000"/>
              <a:headEnd/>
              <a:tailEnd/>
            </a:ln>
          </p:spPr>
        </p:pic>
      </p:grpSp>
    </p:spTree>
    <p:extLst>
      <p:ext uri="{BB962C8B-B14F-4D97-AF65-F5344CB8AC3E}">
        <p14:creationId xmlns:p14="http://schemas.microsoft.com/office/powerpoint/2010/main" val="28260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879" r="5930" b="4676"/>
          <a:stretch/>
        </p:blipFill>
        <p:spPr>
          <a:xfrm>
            <a:off x="3308596" y="2644417"/>
            <a:ext cx="5151836" cy="3550657"/>
          </a:xfrm>
          <a:prstGeom prst="rect">
            <a:avLst/>
          </a:prstGeom>
          <a:ln w="19050">
            <a:solidFill>
              <a:srgbClr val="3333FF"/>
            </a:solidFill>
          </a:ln>
        </p:spPr>
      </p:pic>
      <p:pic>
        <p:nvPicPr>
          <p:cNvPr id="4" name="Picture 3" descr="D:\o dia D\thanh le\IMG_0774.JPG"/>
          <p:cNvPicPr/>
          <p:nvPr/>
        </p:nvPicPr>
        <p:blipFill>
          <a:blip r:embed="rId4" cstate="print"/>
          <a:srcRect/>
          <a:stretch>
            <a:fillRect/>
          </a:stretch>
        </p:blipFill>
        <p:spPr bwMode="auto">
          <a:xfrm>
            <a:off x="647377" y="764704"/>
            <a:ext cx="2484463" cy="1800200"/>
          </a:xfrm>
          <a:prstGeom prst="rect">
            <a:avLst/>
          </a:prstGeom>
          <a:noFill/>
          <a:ln w="19050">
            <a:solidFill>
              <a:srgbClr val="3333FF"/>
            </a:solidFill>
            <a:miter lim="800000"/>
            <a:headEnd/>
            <a:tailEnd/>
          </a:ln>
        </p:spPr>
      </p:pic>
      <p:pic>
        <p:nvPicPr>
          <p:cNvPr id="6" name="Picture 5" descr="D:\o dia D\thanh le\IMG_0775.JPG"/>
          <p:cNvPicPr/>
          <p:nvPr/>
        </p:nvPicPr>
        <p:blipFill>
          <a:blip r:embed="rId5" cstate="print"/>
          <a:srcRect/>
          <a:stretch>
            <a:fillRect/>
          </a:stretch>
        </p:blipFill>
        <p:spPr bwMode="auto">
          <a:xfrm>
            <a:off x="647377" y="2636911"/>
            <a:ext cx="2484463" cy="1674023"/>
          </a:xfrm>
          <a:prstGeom prst="rect">
            <a:avLst/>
          </a:prstGeom>
          <a:noFill/>
          <a:ln w="19050">
            <a:solidFill>
              <a:srgbClr val="3333FF"/>
            </a:solidFill>
            <a:miter lim="800000"/>
            <a:headEnd/>
            <a:tailEnd/>
          </a:ln>
        </p:spPr>
      </p:pic>
      <p:pic>
        <p:nvPicPr>
          <p:cNvPr id="7" name="Picture 6" descr="D:\o dia D\thanh le\IMG_0773.JPG"/>
          <p:cNvPicPr/>
          <p:nvPr/>
        </p:nvPicPr>
        <p:blipFill>
          <a:blip r:embed="rId6" cstate="print"/>
          <a:srcRect/>
          <a:stretch>
            <a:fillRect/>
          </a:stretch>
        </p:blipFill>
        <p:spPr bwMode="auto">
          <a:xfrm>
            <a:off x="647377" y="4365103"/>
            <a:ext cx="2484463" cy="1830657"/>
          </a:xfrm>
          <a:prstGeom prst="rect">
            <a:avLst/>
          </a:prstGeom>
          <a:noFill/>
          <a:ln w="19050">
            <a:solidFill>
              <a:srgbClr val="3333FF"/>
            </a:solidFill>
            <a:miter lim="800000"/>
            <a:headEnd/>
            <a:tailEnd/>
          </a:ln>
        </p:spPr>
      </p:pic>
      <p:pic>
        <p:nvPicPr>
          <p:cNvPr id="8" name="Picture 7" descr="D:\o dia D\thanh le\112___01\IMG_0785.JPG"/>
          <p:cNvPicPr/>
          <p:nvPr/>
        </p:nvPicPr>
        <p:blipFill>
          <a:blip r:embed="rId7" cstate="print"/>
          <a:srcRect/>
          <a:stretch>
            <a:fillRect/>
          </a:stretch>
        </p:blipFill>
        <p:spPr bwMode="auto">
          <a:xfrm>
            <a:off x="3308596" y="750828"/>
            <a:ext cx="1839467" cy="1827952"/>
          </a:xfrm>
          <a:prstGeom prst="rect">
            <a:avLst/>
          </a:prstGeom>
          <a:noFill/>
          <a:ln w="19050">
            <a:solidFill>
              <a:srgbClr val="3333FF"/>
            </a:solidFill>
            <a:miter lim="800000"/>
            <a:headEnd/>
            <a:tailEnd/>
          </a:ln>
        </p:spPr>
      </p:pic>
      <p:pic>
        <p:nvPicPr>
          <p:cNvPr id="9" name="Picture 8" descr="D:\o dia D\thanh le\112___01\IMG_0792.JPG"/>
          <p:cNvPicPr/>
          <p:nvPr/>
        </p:nvPicPr>
        <p:blipFill>
          <a:blip r:embed="rId8" cstate="print"/>
          <a:srcRect/>
          <a:stretch>
            <a:fillRect/>
          </a:stretch>
        </p:blipFill>
        <p:spPr bwMode="auto">
          <a:xfrm>
            <a:off x="5292080" y="764704"/>
            <a:ext cx="1518734" cy="1827952"/>
          </a:xfrm>
          <a:prstGeom prst="rect">
            <a:avLst/>
          </a:prstGeom>
          <a:noFill/>
          <a:ln w="19050">
            <a:solidFill>
              <a:srgbClr val="3333FF"/>
            </a:solidFill>
            <a:miter lim="800000"/>
            <a:headEnd/>
            <a:tailEnd/>
          </a:ln>
        </p:spPr>
      </p:pic>
      <p:pic>
        <p:nvPicPr>
          <p:cNvPr id="10" name="Picture 9" descr="D:\o dia D\thanh le\112___01\IMG_0797.JPG"/>
          <p:cNvPicPr/>
          <p:nvPr/>
        </p:nvPicPr>
        <p:blipFill>
          <a:blip r:embed="rId9" cstate="print"/>
          <a:srcRect/>
          <a:stretch>
            <a:fillRect/>
          </a:stretch>
        </p:blipFill>
        <p:spPr bwMode="auto">
          <a:xfrm>
            <a:off x="6948264" y="764704"/>
            <a:ext cx="1512168" cy="1800200"/>
          </a:xfrm>
          <a:prstGeom prst="rect">
            <a:avLst/>
          </a:prstGeom>
          <a:noFill/>
          <a:ln w="19050">
            <a:solidFill>
              <a:srgbClr val="3333FF"/>
            </a:solidFill>
            <a:miter lim="800000"/>
            <a:headEnd/>
            <a:tailEnd/>
          </a:ln>
        </p:spPr>
      </p:pic>
    </p:spTree>
    <p:extLst>
      <p:ext uri="{BB962C8B-B14F-4D97-AF65-F5344CB8AC3E}">
        <p14:creationId xmlns:p14="http://schemas.microsoft.com/office/powerpoint/2010/main" val="1799352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448272"/>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3: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Trang trí và vẽ tranh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qua âm nhạc</a:t>
            </a:r>
          </a:p>
        </p:txBody>
      </p:sp>
    </p:spTree>
    <p:extLst>
      <p:ext uri="{BB962C8B-B14F-4D97-AF65-F5344CB8AC3E}">
        <p14:creationId xmlns:p14="http://schemas.microsoft.com/office/powerpoint/2010/main" val="2300974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980728"/>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261209"/>
              <a:ext cx="7560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Tạo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mảng màu ngẫu nhiên trên giấy A0 hoặc A2 theo giai điệu tiết tấu âm nhạc, sau khi hoàn thành, tưởng tượng ra những hình ảnh, hoặc dùng các mảng màu này để trang trí.</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2841976"/>
            <a:ext cx="8436566" cy="3035296"/>
            <a:chOff x="323528" y="2348880"/>
            <a:chExt cx="8436566" cy="3035296"/>
          </a:xfrm>
        </p:grpSpPr>
        <p:sp>
          <p:nvSpPr>
            <p:cNvPr id="9" name="Rounded Rectangle 8"/>
            <p:cNvSpPr/>
            <p:nvPr/>
          </p:nvSpPr>
          <p:spPr>
            <a:xfrm>
              <a:off x="611560" y="2636912"/>
              <a:ext cx="8148534" cy="2747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đi vòng quanh bàn theo nhịp nhạc, chọn màu ngẫu nhiên vẽ các mảng màu trên giấy; (Nếu không gian chật có thể mỗi em một giấy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Sau khi hoàn thành mảng màu, có thể suy nghĩ, tưởng tượng ra một hình ảnh mới từ các mảng màu đã tạo ra, hoặc sử dụng mảng màu đó để tạo hình ảnh trang trí.</a:t>
              </a:r>
            </a:p>
          </p:txBody>
        </p:sp>
      </p:grpSp>
    </p:spTree>
    <p:extLst>
      <p:ext uri="{BB962C8B-B14F-4D97-AF65-F5344CB8AC3E}">
        <p14:creationId xmlns:p14="http://schemas.microsoft.com/office/powerpoint/2010/main" val="14700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23528" y="855184"/>
            <a:ext cx="3384376" cy="2354949"/>
          </a:xfrm>
          <a:prstGeom prst="rect">
            <a:avLst/>
          </a:prstGeom>
          <a:ln w="19050">
            <a:solidFill>
              <a:srgbClr val="3333FF"/>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8483"/>
          <a:stretch/>
        </p:blipFill>
        <p:spPr>
          <a:xfrm>
            <a:off x="323527" y="3356992"/>
            <a:ext cx="3168353" cy="2634515"/>
          </a:xfrm>
          <a:prstGeom prst="rect">
            <a:avLst/>
          </a:prstGeom>
          <a:ln w="19050">
            <a:solidFill>
              <a:srgbClr val="3333FF"/>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857" t="32646" b="7892"/>
          <a:stretch/>
        </p:blipFill>
        <p:spPr>
          <a:xfrm>
            <a:off x="3635896" y="3356990"/>
            <a:ext cx="5112568" cy="2634515"/>
          </a:xfrm>
          <a:prstGeom prst="rect">
            <a:avLst/>
          </a:prstGeom>
          <a:ln w="19050">
            <a:solidFill>
              <a:srgbClr val="3333FF"/>
            </a:solidFill>
          </a:ln>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882" t="30174" r="8874" b="13312"/>
          <a:stretch/>
        </p:blipFill>
        <p:spPr>
          <a:xfrm>
            <a:off x="3851920" y="855186"/>
            <a:ext cx="4896544" cy="2342242"/>
          </a:xfrm>
          <a:prstGeom prst="rect">
            <a:avLst/>
          </a:prstGeom>
          <a:ln w="19050">
            <a:solidFill>
              <a:srgbClr val="3333FF"/>
            </a:solidFill>
          </a:ln>
        </p:spPr>
      </p:pic>
    </p:spTree>
    <p:extLst>
      <p:ext uri="{BB962C8B-B14F-4D97-AF65-F5344CB8AC3E}">
        <p14:creationId xmlns:p14="http://schemas.microsoft.com/office/powerpoint/2010/main" val="1676499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4: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Xây dựng cốt truyện</a:t>
            </a:r>
          </a:p>
        </p:txBody>
      </p:sp>
    </p:spTree>
    <p:extLst>
      <p:ext uri="{BB962C8B-B14F-4D97-AF65-F5344CB8AC3E}">
        <p14:creationId xmlns:p14="http://schemas.microsoft.com/office/powerpoint/2010/main" val="1546187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980728"/>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196752"/>
              <a:ext cx="7560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é dán hoặc sử dụng các vật liệu đã qua sử dụng để tạo ra các nhân vật, kết hợp các kỹ thuật vẽ khác để tạo ra địa điểm, nghĩ ra một cốt truyện hợp lý cho sản phẩm.</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2841976"/>
            <a:ext cx="8436566" cy="2819272"/>
            <a:chOff x="323528" y="2348880"/>
            <a:chExt cx="8436566" cy="2819272"/>
          </a:xfrm>
        </p:grpSpPr>
        <p:sp>
          <p:nvSpPr>
            <p:cNvPr id="9" name="Rounded Rectangle 8"/>
            <p:cNvSpPr/>
            <p:nvPr/>
          </p:nvSpPr>
          <p:spPr>
            <a:xfrm>
              <a:off x="611560" y="2636912"/>
              <a:ext cx="8148534" cy="25312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nêu ra chủ đề, đặt các câu hỏi gợi mở về những nhân vật có trong chủ đề, bối cảnh chủ đề và khuyến khích học sinh tạo ra sản phẩm theo yêu cầu;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Sau khi học sinh tạo ra các nhân vật bằng giải pháp xé dán, tạo nhân vật từ vật liệu phế thải, học sinh vẽ tiếp hình ảnh nền, tạo bối cảnh và kể câu chuyện do các em sáng tạo ra dựa trên các nhân vật này.</a:t>
              </a:r>
            </a:p>
          </p:txBody>
        </p:sp>
      </p:grpSp>
    </p:spTree>
    <p:extLst>
      <p:ext uri="{BB962C8B-B14F-4D97-AF65-F5344CB8AC3E}">
        <p14:creationId xmlns:p14="http://schemas.microsoft.com/office/powerpoint/2010/main" val="24921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254375"/>
            <a:ext cx="7239000" cy="2308225"/>
          </a:xfrm>
        </p:spPr>
        <p:txBody>
          <a:bodyPr>
            <a:noAutofit/>
          </a:bodyPr>
          <a:lstStyle/>
          <a:p>
            <a:r>
              <a:rPr lang="en-US" sz="2800" b="1" dirty="0">
                <a:solidFill>
                  <a:srgbClr val="3333FF"/>
                </a:solidFill>
                <a:latin typeface="Times New Roman" panose="02020603050405020304" pitchFamily="18" charset="0"/>
                <a:cs typeface="Times New Roman" panose="02020603050405020304" pitchFamily="18" charset="0"/>
              </a:rPr>
              <a:t/>
            </a:r>
            <a:br>
              <a:rPr lang="en-US" sz="2800" b="1" dirty="0">
                <a:solidFill>
                  <a:srgbClr val="3333FF"/>
                </a:solidFill>
                <a:latin typeface="Times New Roman" panose="02020603050405020304" pitchFamily="18" charset="0"/>
                <a:cs typeface="Times New Roman" panose="02020603050405020304" pitchFamily="18" charset="0"/>
              </a:rPr>
            </a:br>
            <a:r>
              <a:rPr lang="en-US" sz="2800" b="1" dirty="0">
                <a:solidFill>
                  <a:srgbClr val="3333FF"/>
                </a:solidFill>
                <a:latin typeface="Times New Roman" panose="02020603050405020304" pitchFamily="18" charset="0"/>
                <a:cs typeface="Times New Roman" panose="02020603050405020304" pitchFamily="18" charset="0"/>
              </a:rPr>
              <a:t>DẠY HỌC MĨ THUẬT THEO </a:t>
            </a:r>
            <a:r>
              <a:rPr lang="en-US" sz="2800" b="1" dirty="0" smtClean="0">
                <a:solidFill>
                  <a:srgbClr val="3333FF"/>
                </a:solidFill>
                <a:latin typeface="Times New Roman" panose="02020603050405020304" pitchFamily="18" charset="0"/>
                <a:cs typeface="Times New Roman" panose="02020603050405020304" pitchFamily="18" charset="0"/>
              </a:rPr>
              <a:t>HƯỚNG PHÁT TRIỂN NĂNG LỰC HỌC SINH</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00400" y="5484167"/>
            <a:ext cx="5638800" cy="461665"/>
          </a:xfrm>
          <a:prstGeom prst="rect">
            <a:avLst/>
          </a:prstGeom>
          <a:noFill/>
        </p:spPr>
        <p:txBody>
          <a:bodyPr wrap="square" rtlCol="0">
            <a:spAutoFit/>
          </a:bodyPr>
          <a:lstStyle/>
          <a:p>
            <a:pPr algn="r"/>
            <a:r>
              <a:rPr lang="en-US" sz="2400" b="1" i="1" dirty="0" err="1">
                <a:solidFill>
                  <a:srgbClr val="3333FF"/>
                </a:solidFill>
                <a:latin typeface="Times New Roman" panose="02020603050405020304" pitchFamily="18" charset="0"/>
                <a:cs typeface="Times New Roman" panose="02020603050405020304" pitchFamily="18" charset="0"/>
              </a:rPr>
              <a:t>ThS</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Trần</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Thị</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Hồng</a:t>
            </a:r>
            <a:r>
              <a:rPr lang="en-US" sz="2400" b="1" i="1" dirty="0">
                <a:solidFill>
                  <a:srgbClr val="3333FF"/>
                </a:solidFill>
                <a:latin typeface="Times New Roman" panose="02020603050405020304" pitchFamily="18" charset="0"/>
                <a:cs typeface="Times New Roman" panose="02020603050405020304" pitchFamily="18" charset="0"/>
              </a:rPr>
              <a:t> </a:t>
            </a:r>
            <a:r>
              <a:rPr lang="en-US" sz="2400" b="1" i="1" dirty="0" err="1">
                <a:solidFill>
                  <a:srgbClr val="3333FF"/>
                </a:solidFill>
                <a:latin typeface="Times New Roman" panose="02020603050405020304" pitchFamily="18" charset="0"/>
                <a:cs typeface="Times New Roman" panose="02020603050405020304" pitchFamily="18" charset="0"/>
              </a:rPr>
              <a:t>Ân</a:t>
            </a:r>
            <a:endParaRPr lang="en-US" sz="2400" b="1" i="1" dirty="0">
              <a:solidFill>
                <a:srgbClr val="3333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4077903" y="2658070"/>
            <a:ext cx="27045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PHẦN 1</a:t>
            </a:r>
          </a:p>
        </p:txBody>
      </p:sp>
    </p:spTree>
    <p:extLst>
      <p:ext uri="{BB962C8B-B14F-4D97-AF65-F5344CB8AC3E}">
        <p14:creationId xmlns:p14="http://schemas.microsoft.com/office/powerpoint/2010/main" val="3014979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1836" y="1489066"/>
            <a:ext cx="5346150" cy="3897426"/>
          </a:xfrm>
          <a:prstGeom prst="rect">
            <a:avLst/>
          </a:prstGeom>
          <a:ln w="19050">
            <a:solidFill>
              <a:srgbClr val="3333FF"/>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8106" y="764704"/>
            <a:ext cx="4440358" cy="2598284"/>
          </a:xfrm>
          <a:prstGeom prst="rect">
            <a:avLst/>
          </a:prstGeom>
          <a:ln w="19050">
            <a:solidFill>
              <a:srgbClr val="3333FF"/>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8106" y="3501008"/>
            <a:ext cx="4440358" cy="2609846"/>
          </a:xfrm>
          <a:prstGeom prst="rect">
            <a:avLst/>
          </a:prstGeom>
          <a:ln w="19050">
            <a:solidFill>
              <a:srgbClr val="3333FF"/>
            </a:solidFill>
          </a:ln>
        </p:spPr>
      </p:pic>
    </p:spTree>
    <p:extLst>
      <p:ext uri="{BB962C8B-B14F-4D97-AF65-F5344CB8AC3E}">
        <p14:creationId xmlns:p14="http://schemas.microsoft.com/office/powerpoint/2010/main" val="80767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5: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Tạo hình 3D – Tiếp cận chủ đề</a:t>
            </a:r>
          </a:p>
        </p:txBody>
      </p:sp>
    </p:spTree>
    <p:extLst>
      <p:ext uri="{BB962C8B-B14F-4D97-AF65-F5344CB8AC3E}">
        <p14:creationId xmlns:p14="http://schemas.microsoft.com/office/powerpoint/2010/main" val="2636442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1149132"/>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187624" y="1196752"/>
              <a:ext cx="7560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ử dụng các vật liệu đã qua sử dụng để tạo ra các mô hình ba chiều, giả lập những công trình có thật, theo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cầu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của giáo viên hoặc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ý tưởng của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nhóm để tạo ra mô hình.</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3202016"/>
            <a:ext cx="8436566" cy="2243208"/>
            <a:chOff x="323528" y="2348880"/>
            <a:chExt cx="8436566" cy="2243208"/>
          </a:xfrm>
        </p:grpSpPr>
        <p:sp>
          <p:nvSpPr>
            <p:cNvPr id="9" name="Rounded Rectangle 8"/>
            <p:cNvSpPr/>
            <p:nvPr/>
          </p:nvSpPr>
          <p:spPr>
            <a:xfrm>
              <a:off x="611560" y="2636912"/>
              <a:ext cx="8148534" cy="1955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giới thiệu chủ đề, đặt các câu hỏi gợi ý để giúp học sinh hình thành kiến thức về không gian, bối cảnh;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tạo ra các mô hình và sắp xếp lại thành một mô hình tổng thể.</a:t>
              </a:r>
            </a:p>
          </p:txBody>
        </p:sp>
      </p:grpSp>
    </p:spTree>
    <p:extLst>
      <p:ext uri="{BB962C8B-B14F-4D97-AF65-F5344CB8AC3E}">
        <p14:creationId xmlns:p14="http://schemas.microsoft.com/office/powerpoint/2010/main" val="17927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805" r="9309"/>
          <a:stretch/>
        </p:blipFill>
        <p:spPr>
          <a:xfrm>
            <a:off x="295672" y="766490"/>
            <a:ext cx="3168352" cy="5254794"/>
          </a:xfrm>
          <a:prstGeom prst="rect">
            <a:avLst/>
          </a:prstGeom>
          <a:ln w="28575">
            <a:solidFill>
              <a:srgbClr val="3333FF"/>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60"/>
          <a:stretch/>
        </p:blipFill>
        <p:spPr>
          <a:xfrm rot="5400000">
            <a:off x="3594287" y="815604"/>
            <a:ext cx="2799170" cy="2700943"/>
          </a:xfrm>
          <a:prstGeom prst="rect">
            <a:avLst/>
          </a:prstGeom>
          <a:ln w="28575">
            <a:solidFill>
              <a:srgbClr val="3333FF"/>
            </a:solidFill>
          </a:ln>
        </p:spPr>
      </p:pic>
      <p:pic>
        <p:nvPicPr>
          <p:cNvPr id="7" name="Picture 6" descr="C:\Documents and Settings\dad\My Documents\Downloads\20170115_1648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360" y="3717032"/>
            <a:ext cx="2332112" cy="2304252"/>
          </a:xfrm>
          <a:prstGeom prst="rect">
            <a:avLst/>
          </a:prstGeom>
          <a:noFill/>
          <a:ln w="28575">
            <a:solidFill>
              <a:srgbClr val="3333FF"/>
            </a:solidFill>
            <a:miter lim="800000"/>
            <a:headEnd/>
            <a:tailEnd/>
          </a:ln>
        </p:spPr>
      </p:pic>
      <p:pic>
        <p:nvPicPr>
          <p:cNvPr id="8" name="Picture 7" descr="D:\o dia D\thanh le\hinh ve\IMG_0949.JPG"/>
          <p:cNvPicPr/>
          <p:nvPr/>
        </p:nvPicPr>
        <p:blipFill>
          <a:blip r:embed="rId6" cstate="print"/>
          <a:srcRect/>
          <a:stretch>
            <a:fillRect/>
          </a:stretch>
        </p:blipFill>
        <p:spPr bwMode="auto">
          <a:xfrm>
            <a:off x="3643401" y="3717032"/>
            <a:ext cx="2700943" cy="2304252"/>
          </a:xfrm>
          <a:prstGeom prst="rect">
            <a:avLst/>
          </a:prstGeom>
          <a:noFill/>
          <a:ln w="28575">
            <a:solidFill>
              <a:srgbClr val="3333FF"/>
            </a:solidFill>
            <a:miter lim="800000"/>
            <a:headEnd/>
            <a:tailEnd/>
          </a:ln>
        </p:spPr>
      </p:pic>
      <p:pic>
        <p:nvPicPr>
          <p:cNvPr id="9" name="Picture 8" descr="D:\o dia D\thanh le\hinh ve\IMG_1038.JPG"/>
          <p:cNvPicPr/>
          <p:nvPr/>
        </p:nvPicPr>
        <p:blipFill>
          <a:blip r:embed="rId7" cstate="print"/>
          <a:srcRect/>
          <a:stretch>
            <a:fillRect/>
          </a:stretch>
        </p:blipFill>
        <p:spPr bwMode="auto">
          <a:xfrm>
            <a:off x="6488360" y="766489"/>
            <a:ext cx="2332112" cy="2799171"/>
          </a:xfrm>
          <a:prstGeom prst="rect">
            <a:avLst/>
          </a:prstGeom>
          <a:noFill/>
          <a:ln w="28575">
            <a:solidFill>
              <a:srgbClr val="3333FF"/>
            </a:solidFill>
            <a:miter lim="800000"/>
            <a:headEnd/>
            <a:tailEnd/>
          </a:ln>
        </p:spPr>
      </p:pic>
    </p:spTree>
    <p:extLst>
      <p:ext uri="{BB962C8B-B14F-4D97-AF65-F5344CB8AC3E}">
        <p14:creationId xmlns:p14="http://schemas.microsoft.com/office/powerpoint/2010/main" val="1093721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160240"/>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6: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Điêu khắc – Nghệ thuật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tạo hình không gian</a:t>
            </a:r>
          </a:p>
        </p:txBody>
      </p:sp>
    </p:spTree>
    <p:extLst>
      <p:ext uri="{BB962C8B-B14F-4D97-AF65-F5344CB8AC3E}">
        <p14:creationId xmlns:p14="http://schemas.microsoft.com/office/powerpoint/2010/main" val="2783748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1149132"/>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259632" y="1420326"/>
              <a:ext cx="7344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ạo ra các nhân vật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3D theo yêu cầu </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kẽm mềm, giấy bồi, đất nặn</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14" name="Group 13"/>
          <p:cNvGrpSpPr/>
          <p:nvPr/>
        </p:nvGrpSpPr>
        <p:grpSpPr>
          <a:xfrm>
            <a:off x="311898" y="3202016"/>
            <a:ext cx="8436566" cy="2243208"/>
            <a:chOff x="323528" y="2348880"/>
            <a:chExt cx="8436566" cy="2243208"/>
          </a:xfrm>
        </p:grpSpPr>
        <p:sp>
          <p:nvSpPr>
            <p:cNvPr id="9" name="Rounded Rectangle 8"/>
            <p:cNvSpPr/>
            <p:nvPr/>
          </p:nvSpPr>
          <p:spPr>
            <a:xfrm>
              <a:off x="611560" y="2636912"/>
              <a:ext cx="8148534" cy="1955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hướng dẫn học sinh tạo ra các sản phẩm theo chủ đề (lịch sử, địa lý, thể thao, động thực vật…)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tạo các nhân vật theo yêu cầu, sau đó sử dụng nghệ thuật sắp đặt tạo hình.</a:t>
              </a:r>
            </a:p>
          </p:txBody>
        </p:sp>
      </p:grpSp>
    </p:spTree>
    <p:extLst>
      <p:ext uri="{BB962C8B-B14F-4D97-AF65-F5344CB8AC3E}">
        <p14:creationId xmlns:p14="http://schemas.microsoft.com/office/powerpoint/2010/main" val="23174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3456384" cy="2592288"/>
          </a:xfrm>
          <a:prstGeom prst="rect">
            <a:avLst/>
          </a:prstGeom>
          <a:ln w="19050">
            <a:solidFill>
              <a:srgbClr val="3333FF"/>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299" y="3505605"/>
            <a:ext cx="3456384" cy="2592288"/>
          </a:xfrm>
          <a:prstGeom prst="rect">
            <a:avLst/>
          </a:prstGeom>
          <a:ln w="19050">
            <a:solidFill>
              <a:srgbClr val="3333FF"/>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0597" r="2711"/>
          <a:stretch/>
        </p:blipFill>
        <p:spPr>
          <a:xfrm>
            <a:off x="4107837" y="764705"/>
            <a:ext cx="4712635" cy="5333188"/>
          </a:xfrm>
          <a:prstGeom prst="rect">
            <a:avLst/>
          </a:prstGeom>
          <a:ln w="19050">
            <a:solidFill>
              <a:srgbClr val="3333FF"/>
            </a:solidFill>
          </a:ln>
        </p:spPr>
      </p:pic>
    </p:spTree>
    <p:extLst>
      <p:ext uri="{BB962C8B-B14F-4D97-AF65-F5344CB8AC3E}">
        <p14:creationId xmlns:p14="http://schemas.microsoft.com/office/powerpoint/2010/main" val="28322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708920"/>
            <a:ext cx="8712968" cy="2376264"/>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7: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Tạo hình con rối</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và nghệ thuật biểu diễn</a:t>
            </a:r>
          </a:p>
        </p:txBody>
      </p:sp>
    </p:spTree>
    <p:extLst>
      <p:ext uri="{BB962C8B-B14F-4D97-AF65-F5344CB8AC3E}">
        <p14:creationId xmlns:p14="http://schemas.microsoft.com/office/powerpoint/2010/main" val="720391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grpSp>
        <p:nvGrpSpPr>
          <p:cNvPr id="13" name="Group 12"/>
          <p:cNvGrpSpPr/>
          <p:nvPr/>
        </p:nvGrpSpPr>
        <p:grpSpPr>
          <a:xfrm>
            <a:off x="323528" y="1149132"/>
            <a:ext cx="8424936" cy="1703804"/>
            <a:chOff x="323528" y="620688"/>
            <a:chExt cx="8424936" cy="1703804"/>
          </a:xfrm>
        </p:grpSpPr>
        <p:sp>
          <p:nvSpPr>
            <p:cNvPr id="5" name="Rounded Rectangle 4"/>
            <p:cNvSpPr/>
            <p:nvPr/>
          </p:nvSpPr>
          <p:spPr>
            <a:xfrm>
              <a:off x="611560" y="908719"/>
              <a:ext cx="8136904" cy="14157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8"/>
              <a:ext cx="1068381" cy="800254"/>
            </a:xfrm>
            <a:prstGeom prst="rect">
              <a:avLst/>
            </a:prstGeom>
          </p:spPr>
        </p:pic>
        <p:sp>
          <p:nvSpPr>
            <p:cNvPr id="7" name="TextBox 6"/>
            <p:cNvSpPr txBox="1"/>
            <p:nvPr/>
          </p:nvSpPr>
          <p:spPr>
            <a:xfrm>
              <a:off x="1391908" y="908720"/>
              <a:ext cx="13078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Mô tả: </a:t>
              </a:r>
            </a:p>
          </p:txBody>
        </p:sp>
        <p:sp>
          <p:nvSpPr>
            <p:cNvPr id="8" name="TextBox 7"/>
            <p:cNvSpPr txBox="1"/>
            <p:nvPr/>
          </p:nvSpPr>
          <p:spPr>
            <a:xfrm>
              <a:off x="1259632" y="1420326"/>
              <a:ext cx="73448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Học sinh tạo các con rối từ nhiều vật liệu khác nhau, xây dựng sân khấu và tổ chức biểu diễn.</a:t>
              </a:r>
            </a:p>
          </p:txBody>
        </p:sp>
      </p:grpSp>
      <p:grpSp>
        <p:nvGrpSpPr>
          <p:cNvPr id="14" name="Group 13"/>
          <p:cNvGrpSpPr/>
          <p:nvPr/>
        </p:nvGrpSpPr>
        <p:grpSpPr>
          <a:xfrm>
            <a:off x="311898" y="3202016"/>
            <a:ext cx="8436566" cy="2243208"/>
            <a:chOff x="323528" y="2348880"/>
            <a:chExt cx="8436566" cy="2243208"/>
          </a:xfrm>
        </p:grpSpPr>
        <p:sp>
          <p:nvSpPr>
            <p:cNvPr id="9" name="Rounded Rectangle 8"/>
            <p:cNvSpPr/>
            <p:nvPr/>
          </p:nvSpPr>
          <p:spPr>
            <a:xfrm>
              <a:off x="611560" y="2636912"/>
              <a:ext cx="8148534" cy="1955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348880"/>
              <a:ext cx="1068381" cy="800254"/>
            </a:xfrm>
            <a:prstGeom prst="rect">
              <a:avLst/>
            </a:prstGeom>
          </p:spPr>
        </p:pic>
        <p:sp>
          <p:nvSpPr>
            <p:cNvPr id="11" name="TextBox 10"/>
            <p:cNvSpPr txBox="1"/>
            <p:nvPr/>
          </p:nvSpPr>
          <p:spPr>
            <a:xfrm>
              <a:off x="1391908" y="2636912"/>
              <a:ext cx="16679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Cách tổ chức</a:t>
              </a:r>
            </a:p>
          </p:txBody>
        </p:sp>
        <p:sp>
          <p:nvSpPr>
            <p:cNvPr id="12" name="TextBox 11"/>
            <p:cNvSpPr txBox="1"/>
            <p:nvPr/>
          </p:nvSpPr>
          <p:spPr>
            <a:xfrm>
              <a:off x="1187624" y="3137407"/>
              <a:ext cx="7428454"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Giáo viên đưa ra các chủ đề, yêu cầu học sinh xây dựng cốt truyện, xây dựng nhân vật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Học sinh tạo các nhân vật rối, sau đó tổ chức biểu diễn</a:t>
              </a:r>
            </a:p>
          </p:txBody>
        </p:sp>
      </p:grpSp>
    </p:spTree>
    <p:extLst>
      <p:ext uri="{BB962C8B-B14F-4D97-AF65-F5344CB8AC3E}">
        <p14:creationId xmlns:p14="http://schemas.microsoft.com/office/powerpoint/2010/main" val="158621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0905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639"/>
          <a:stretch/>
        </p:blipFill>
        <p:spPr>
          <a:xfrm>
            <a:off x="395536" y="764704"/>
            <a:ext cx="3816424" cy="2593448"/>
          </a:xfrm>
          <a:ln w="28575">
            <a:solidFill>
              <a:srgbClr val="3333FF"/>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75" y="3494868"/>
            <a:ext cx="3816424" cy="2651304"/>
          </a:xfrm>
          <a:prstGeom prst="rect">
            <a:avLst/>
          </a:prstGeom>
          <a:ln w="28575">
            <a:solidFill>
              <a:srgbClr val="3333FF"/>
            </a:solidFill>
          </a:ln>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2619" r="7023"/>
          <a:stretch/>
        </p:blipFill>
        <p:spPr>
          <a:xfrm>
            <a:off x="4374816" y="764704"/>
            <a:ext cx="4445656" cy="5381468"/>
          </a:xfrm>
          <a:prstGeom prst="rect">
            <a:avLst/>
          </a:prstGeom>
          <a:ln w="28575">
            <a:solidFill>
              <a:srgbClr val="3333FF"/>
            </a:solidFill>
          </a:ln>
        </p:spPr>
      </p:pic>
    </p:spTree>
    <p:extLst>
      <p:ext uri="{BB962C8B-B14F-4D97-AF65-F5344CB8AC3E}">
        <p14:creationId xmlns:p14="http://schemas.microsoft.com/office/powerpoint/2010/main" val="279119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762000"/>
            <a:ext cx="7162800" cy="5257801"/>
          </a:xfrm>
          <a:prstGeom prst="rect">
            <a:avLst/>
          </a:prstGeom>
        </p:spPr>
      </p:pic>
      <p:sp>
        <p:nvSpPr>
          <p:cNvPr id="4" name="TextBox 3"/>
          <p:cNvSpPr txBox="1"/>
          <p:nvPr/>
        </p:nvSpPr>
        <p:spPr>
          <a:xfrm>
            <a:off x="800100" y="8382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323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5516" y="2708920"/>
            <a:ext cx="8712968" cy="2376264"/>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spc="50" dirty="0" err="1">
                <a:ln w="11430"/>
                <a:solidFill>
                  <a:srgbClr val="FF0000"/>
                </a:solidFill>
                <a:effectLst>
                  <a:outerShdw blurRad="76200" dist="50800" dir="5400000" algn="tl" rotWithShape="0">
                    <a:srgbClr val="000000">
                      <a:alpha val="65000"/>
                    </a:srgbClr>
                  </a:outerShdw>
                </a:effectLst>
              </a:rPr>
              <a:t>Xin</a:t>
            </a:r>
            <a:r>
              <a:rPr lang="en-US" sz="7200" spc="50" dirty="0">
                <a:ln w="11430"/>
                <a:solidFill>
                  <a:srgbClr val="FF0000"/>
                </a:solidFill>
                <a:effectLst>
                  <a:outerShdw blurRad="76200" dist="50800" dir="5400000" algn="tl" rotWithShape="0">
                    <a:srgbClr val="000000">
                      <a:alpha val="65000"/>
                    </a:srgbClr>
                  </a:outerShdw>
                </a:effectLst>
              </a:rPr>
              <a:t> </a:t>
            </a:r>
            <a:r>
              <a:rPr lang="en-US" sz="7200" spc="50" dirty="0" err="1">
                <a:ln w="11430"/>
                <a:solidFill>
                  <a:srgbClr val="FF0000"/>
                </a:solidFill>
                <a:effectLst>
                  <a:outerShdw blurRad="76200" dist="50800" dir="5400000" algn="tl" rotWithShape="0">
                    <a:srgbClr val="000000">
                      <a:alpha val="65000"/>
                    </a:srgbClr>
                  </a:outerShdw>
                </a:effectLst>
              </a:rPr>
              <a:t>cảm</a:t>
            </a:r>
            <a:r>
              <a:rPr lang="en-US" sz="7200" spc="50" dirty="0">
                <a:ln w="11430"/>
                <a:solidFill>
                  <a:srgbClr val="FF0000"/>
                </a:solidFill>
                <a:effectLst>
                  <a:outerShdw blurRad="76200" dist="50800" dir="5400000" algn="tl" rotWithShape="0">
                    <a:srgbClr val="000000">
                      <a:alpha val="65000"/>
                    </a:srgbClr>
                  </a:outerShdw>
                </a:effectLst>
              </a:rPr>
              <a:t> </a:t>
            </a:r>
            <a:r>
              <a:rPr lang="en-US" sz="7200" spc="50" dirty="0" err="1">
                <a:ln w="11430"/>
                <a:solidFill>
                  <a:srgbClr val="FF0000"/>
                </a:solidFill>
                <a:effectLst>
                  <a:outerShdw blurRad="76200" dist="50800" dir="5400000" algn="tl" rotWithShape="0">
                    <a:srgbClr val="000000">
                      <a:alpha val="65000"/>
                    </a:srgbClr>
                  </a:outerShdw>
                </a:effectLst>
              </a:rPr>
              <a:t>ơn</a:t>
            </a:r>
            <a:r>
              <a:rPr lang="en-US" sz="7200" spc="50" dirty="0">
                <a:ln w="11430"/>
                <a:solidFill>
                  <a:srgbClr val="FF0000"/>
                </a:soli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4148361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en-US" sz="2400" b="1" dirty="0">
                <a:solidFill>
                  <a:srgbClr val="0033CC"/>
                </a:solidFill>
                <a:latin typeface="Times New Roman" panose="02020603050405020304" pitchFamily="18" charset="0"/>
                <a:cs typeface="Times New Roman" panose="02020603050405020304" pitchFamily="18" charset="0"/>
              </a:rPr>
              <a:t>I/- QUÁ TRÌNH TỔ CHỨC THỰC HIỆN ĐỔI MỚI DẠY HỌC MĨ THUẬT TẠI TPHCM</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10668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211580" y="1595735"/>
            <a:ext cx="4815742" cy="461665"/>
          </a:xfrm>
          <a:prstGeom prst="rect">
            <a:avLst/>
          </a:prstGeom>
        </p:spPr>
        <p:txBody>
          <a:bodyPr wrap="none">
            <a:spAutoFit/>
          </a:bodyPr>
          <a:lstStyle/>
          <a:p>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181100" y="2209800"/>
            <a:ext cx="7620000" cy="3477875"/>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5885/BGDĐT-GDTH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16/10/2014 </a:t>
            </a:r>
            <a:r>
              <a:rPr lang="vi-VN" sz="2200" dirty="0">
                <a:latin typeface="Times New Roman" panose="02020603050405020304" pitchFamily="18" charset="0"/>
                <a:cs typeface="Times New Roman" panose="02020603050405020304" pitchFamily="18" charset="0"/>
              </a:rPr>
              <a:t>về việc triển khai tập huấn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cho giáo viên Mĩ thuật nhằm vận dụng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dạy học Mỹ thuật mới của Đan Mạch vào chương trình giáo dục hiện hành trong các trường tiểu học tại Việt Nam</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C</a:t>
            </a:r>
            <a:r>
              <a:rPr lang="vi-VN" sz="2200" dirty="0">
                <a:latin typeface="Times New Roman" panose="02020603050405020304" pitchFamily="18" charset="0"/>
                <a:cs typeface="Times New Roman" panose="02020603050405020304" pitchFamily="18" charset="0"/>
              </a:rPr>
              <a:t>ông văn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4716/BGDĐT-GDTH ngày 14/9/2015 về việc triển khai dạy học Mĩ thuật theo phương pháp mới của Đan Mạch</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C</a:t>
            </a:r>
            <a:r>
              <a:rPr lang="vi-VN" sz="2200" dirty="0">
                <a:latin typeface="Times New Roman" panose="02020603050405020304" pitchFamily="18" charset="0"/>
                <a:cs typeface="Times New Roman" panose="02020603050405020304" pitchFamily="18" charset="0"/>
              </a:rPr>
              <a:t>ông văn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2070</a:t>
            </a:r>
            <a:r>
              <a:rPr lang="vi-VN" sz="2200" dirty="0">
                <a:latin typeface="Times New Roman" panose="02020603050405020304" pitchFamily="18" charset="0"/>
                <a:cs typeface="Times New Roman" panose="02020603050405020304" pitchFamily="18" charset="0"/>
              </a:rPr>
              <a:t>/BGDĐT-GDTH ngày 1</a:t>
            </a:r>
            <a:r>
              <a:rPr lang="en-US" sz="2200" dirty="0">
                <a:latin typeface="Times New Roman" panose="02020603050405020304" pitchFamily="18" charset="0"/>
                <a:cs typeface="Times New Roman" panose="02020603050405020304" pitchFamily="18" charset="0"/>
              </a:rPr>
              <a:t>2</a:t>
            </a:r>
            <a:r>
              <a:rPr lang="vi-VN"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5</a:t>
            </a:r>
            <a:r>
              <a:rPr lang="vi-VN" sz="2200" dirty="0">
                <a:latin typeface="Times New Roman" panose="02020603050405020304" pitchFamily="18" charset="0"/>
                <a:cs typeface="Times New Roman" panose="02020603050405020304" pitchFamily="18" charset="0"/>
              </a:rPr>
              <a:t>/201</a:t>
            </a:r>
            <a:r>
              <a:rPr lang="en-US" sz="2200" dirty="0">
                <a:latin typeface="Times New Roman" panose="02020603050405020304" pitchFamily="18" charset="0"/>
                <a:cs typeface="Times New Roman" panose="02020603050405020304" pitchFamily="18" charset="0"/>
              </a:rPr>
              <a:t>6 </a:t>
            </a:r>
            <a:r>
              <a:rPr lang="vi-VN" sz="2200" dirty="0">
                <a:latin typeface="Times New Roman" panose="02020603050405020304" pitchFamily="18" charset="0"/>
                <a:cs typeface="Times New Roman" panose="02020603050405020304" pitchFamily="18" charset="0"/>
              </a:rPr>
              <a:t>về việc triển khai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en-US" sz="2400" b="1" dirty="0">
                <a:solidFill>
                  <a:srgbClr val="0033CC"/>
                </a:solidFill>
                <a:latin typeface="Times New Roman" panose="02020603050405020304" pitchFamily="18" charset="0"/>
                <a:cs typeface="Times New Roman" panose="02020603050405020304" pitchFamily="18" charset="0"/>
              </a:rPr>
              <a:t>I/- QUÁ TRÌNH TỔ CHỨC THỰC HIỆN ĐỔI MỚI DẠY HỌC MĨ THUẬT TẠI TPHCM</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90600" y="10668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211580" y="1595735"/>
            <a:ext cx="6408420" cy="461665"/>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 TPHCM</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181100" y="2209800"/>
            <a:ext cx="7620000" cy="3139321"/>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4063/GDĐT-TH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13/11/2014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04/12/2014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06/12/2014;</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4368/GDĐT-TH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13/11/2014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Mạch</a:t>
            </a:r>
            <a:r>
              <a:rPr lang="en-US" sz="2200" dirty="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3070/GDĐT-TH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23/9/2015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Mạch</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7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 NHỮNG ĐIỂM QUAN TRỌNG CỦA DẠY HỌC MĨ THUẬT THEO HƯỚNG PHÁT TRIỂN NĂNG LỰC</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1430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Các năng lực được phát triển:</a:t>
            </a:r>
            <a:endParaRPr lang="en-US" sz="2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4152FABF-E0EB-460C-9E9C-FE49B2100417}"/>
              </a:ext>
            </a:extLst>
          </p:cNvPr>
          <p:cNvGrpSpPr/>
          <p:nvPr/>
        </p:nvGrpSpPr>
        <p:grpSpPr>
          <a:xfrm>
            <a:off x="1143000" y="1723072"/>
            <a:ext cx="7620000" cy="2086928"/>
            <a:chOff x="762000" y="1219200"/>
            <a:chExt cx="7620000" cy="2086928"/>
          </a:xfrm>
        </p:grpSpPr>
        <p:sp>
          <p:nvSpPr>
            <p:cNvPr id="7" name="Round Diagonal Corner Rectangle 11">
              <a:extLst>
                <a:ext uri="{FF2B5EF4-FFF2-40B4-BE49-F238E27FC236}">
                  <a16:creationId xmlns:a16="http://schemas.microsoft.com/office/drawing/2014/main" xmlns="" id="{24F2B031-5ECD-4AFC-A867-3B42C91B06AC}"/>
                </a:ext>
              </a:extLst>
            </p:cNvPr>
            <p:cNvSpPr/>
            <p:nvPr/>
          </p:nvSpPr>
          <p:spPr>
            <a:xfrm>
              <a:off x="1524000" y="1219200"/>
              <a:ext cx="6858000" cy="20869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4543C12B-7B08-4BDB-8D70-9C0A44920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9" name="Rectangle 8">
              <a:extLst>
                <a:ext uri="{FF2B5EF4-FFF2-40B4-BE49-F238E27FC236}">
                  <a16:creationId xmlns:a16="http://schemas.microsoft.com/office/drawing/2014/main" xmlns="" id="{EADF384B-1060-47A6-89A3-BFB17EAFA52C}"/>
                </a:ext>
              </a:extLst>
            </p:cNvPr>
            <p:cNvSpPr/>
            <p:nvPr/>
          </p:nvSpPr>
          <p:spPr>
            <a:xfrm>
              <a:off x="1713363" y="1367135"/>
              <a:ext cx="6668637" cy="1938992"/>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nghiệm</a:t>
              </a:r>
              <a:r>
                <a:rPr lang="en-US" sz="2400" i="1"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760A8E02-A3CE-4D95-9BF4-451FC38695A9}"/>
              </a:ext>
            </a:extLst>
          </p:cNvPr>
          <p:cNvGrpSpPr/>
          <p:nvPr/>
        </p:nvGrpSpPr>
        <p:grpSpPr>
          <a:xfrm>
            <a:off x="1143000" y="4103650"/>
            <a:ext cx="7620000" cy="1945678"/>
            <a:chOff x="762000" y="1237578"/>
            <a:chExt cx="7620000" cy="1945678"/>
          </a:xfrm>
        </p:grpSpPr>
        <p:sp>
          <p:nvSpPr>
            <p:cNvPr id="11" name="Round Diagonal Corner Rectangle 11">
              <a:extLst>
                <a:ext uri="{FF2B5EF4-FFF2-40B4-BE49-F238E27FC236}">
                  <a16:creationId xmlns:a16="http://schemas.microsoft.com/office/drawing/2014/main" xmlns="" id="{A592AF1E-9FB7-428F-B306-843373C577D3}"/>
                </a:ext>
              </a:extLst>
            </p:cNvPr>
            <p:cNvSpPr/>
            <p:nvPr/>
          </p:nvSpPr>
          <p:spPr>
            <a:xfrm>
              <a:off x="1524000" y="1248728"/>
              <a:ext cx="6858000" cy="19345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xmlns="" id="{4EFF859A-953F-4C86-BF04-8B720F933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13" name="Rectangle 12">
              <a:extLst>
                <a:ext uri="{FF2B5EF4-FFF2-40B4-BE49-F238E27FC236}">
                  <a16:creationId xmlns:a16="http://schemas.microsoft.com/office/drawing/2014/main" xmlns="" id="{7B54083C-3B32-4333-B7E5-DC6CF3DE4940}"/>
                </a:ext>
              </a:extLst>
            </p:cNvPr>
            <p:cNvSpPr/>
            <p:nvPr/>
          </p:nvSpPr>
          <p:spPr>
            <a:xfrm>
              <a:off x="1713363" y="1367135"/>
              <a:ext cx="6668637" cy="1569660"/>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Tạo ra các sản phẩm mĩ thuật, hợp tác nhóm, cảm thụ được mĩ thuật khi thực hành các nội dung mĩ thuật 2D hoặc 3D…</a:t>
              </a:r>
            </a:p>
          </p:txBody>
        </p:sp>
      </p:grpSp>
    </p:spTree>
    <p:extLst>
      <p:ext uri="{BB962C8B-B14F-4D97-AF65-F5344CB8AC3E}">
        <p14:creationId xmlns:p14="http://schemas.microsoft.com/office/powerpoint/2010/main" val="11478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 NHỮNG ĐIỂM QUAN TRỌNG CỦA DẠY HỌC MĨ THUẬT THEO HƯỚNG PHÁT TRIỂN NĂNG LỰC</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1430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Các năng lực được phát triển:</a:t>
            </a:r>
            <a:endParaRPr lang="en-US" sz="2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4152FABF-E0EB-460C-9E9C-FE49B2100417}"/>
              </a:ext>
            </a:extLst>
          </p:cNvPr>
          <p:cNvGrpSpPr/>
          <p:nvPr/>
        </p:nvGrpSpPr>
        <p:grpSpPr>
          <a:xfrm>
            <a:off x="1143000" y="1723072"/>
            <a:ext cx="7620000" cy="2086928"/>
            <a:chOff x="762000" y="1219200"/>
            <a:chExt cx="7620000" cy="2086928"/>
          </a:xfrm>
        </p:grpSpPr>
        <p:sp>
          <p:nvSpPr>
            <p:cNvPr id="7" name="Round Diagonal Corner Rectangle 11">
              <a:extLst>
                <a:ext uri="{FF2B5EF4-FFF2-40B4-BE49-F238E27FC236}">
                  <a16:creationId xmlns:a16="http://schemas.microsoft.com/office/drawing/2014/main" xmlns="" id="{24F2B031-5ECD-4AFC-A867-3B42C91B06AC}"/>
                </a:ext>
              </a:extLst>
            </p:cNvPr>
            <p:cNvSpPr/>
            <p:nvPr/>
          </p:nvSpPr>
          <p:spPr>
            <a:xfrm>
              <a:off x="1524000" y="1219200"/>
              <a:ext cx="6858000" cy="20869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4543C12B-7B08-4BDB-8D70-9C0A44920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9" name="Rectangle 8">
              <a:extLst>
                <a:ext uri="{FF2B5EF4-FFF2-40B4-BE49-F238E27FC236}">
                  <a16:creationId xmlns:a16="http://schemas.microsoft.com/office/drawing/2014/main" xmlns="" id="{EADF384B-1060-47A6-89A3-BFB17EAFA52C}"/>
                </a:ext>
              </a:extLst>
            </p:cNvPr>
            <p:cNvSpPr/>
            <p:nvPr/>
          </p:nvSpPr>
          <p:spPr>
            <a:xfrm>
              <a:off x="1713363" y="1367135"/>
              <a:ext cx="6668637" cy="1938992"/>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đạt</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Học sinh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khám phá ra năng lực của mình thông qua các phương tiện khác nhau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trải nghiệm niềm vui thích khi tạo ra sản phẩm, biểu đạt mang tính độc lập và đặc sắc của mình.</a:t>
              </a:r>
            </a:p>
          </p:txBody>
        </p:sp>
      </p:grpSp>
      <p:grpSp>
        <p:nvGrpSpPr>
          <p:cNvPr id="10" name="Group 9">
            <a:extLst>
              <a:ext uri="{FF2B5EF4-FFF2-40B4-BE49-F238E27FC236}">
                <a16:creationId xmlns:a16="http://schemas.microsoft.com/office/drawing/2014/main" xmlns="" id="{760A8E02-A3CE-4D95-9BF4-451FC38695A9}"/>
              </a:ext>
            </a:extLst>
          </p:cNvPr>
          <p:cNvGrpSpPr/>
          <p:nvPr/>
        </p:nvGrpSpPr>
        <p:grpSpPr>
          <a:xfrm>
            <a:off x="1143000" y="4103650"/>
            <a:ext cx="7620000" cy="1945678"/>
            <a:chOff x="762000" y="1237578"/>
            <a:chExt cx="7620000" cy="1945678"/>
          </a:xfrm>
        </p:grpSpPr>
        <p:sp>
          <p:nvSpPr>
            <p:cNvPr id="11" name="Round Diagonal Corner Rectangle 11">
              <a:extLst>
                <a:ext uri="{FF2B5EF4-FFF2-40B4-BE49-F238E27FC236}">
                  <a16:creationId xmlns:a16="http://schemas.microsoft.com/office/drawing/2014/main" xmlns="" id="{A592AF1E-9FB7-428F-B306-843373C577D3}"/>
                </a:ext>
              </a:extLst>
            </p:cNvPr>
            <p:cNvSpPr/>
            <p:nvPr/>
          </p:nvSpPr>
          <p:spPr>
            <a:xfrm>
              <a:off x="1524000" y="1248728"/>
              <a:ext cx="6858000" cy="19345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xmlns="" id="{4EFF859A-953F-4C86-BF04-8B720F933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13" name="Rectangle 12">
              <a:extLst>
                <a:ext uri="{FF2B5EF4-FFF2-40B4-BE49-F238E27FC236}">
                  <a16:creationId xmlns:a16="http://schemas.microsoft.com/office/drawing/2014/main" xmlns="" id="{7B54083C-3B32-4333-B7E5-DC6CF3DE4940}"/>
                </a:ext>
              </a:extLst>
            </p:cNvPr>
            <p:cNvSpPr/>
            <p:nvPr/>
          </p:nvSpPr>
          <p:spPr>
            <a:xfrm>
              <a:off x="1713363" y="1367135"/>
              <a:ext cx="6668637" cy="1569660"/>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diễn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giải</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phát triển tính sáng tạo và khám phá những ý tưởng mới khi tìm hiểu các bức tranh, các tác phẩm điêu khắc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55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rmAutofit/>
          </a:bodyPr>
          <a:lstStyle/>
          <a:p>
            <a:pPr algn="just"/>
            <a:r>
              <a:rPr lang="vi-VN" sz="2400" b="1" dirty="0">
                <a:solidFill>
                  <a:srgbClr val="0033CC"/>
                </a:solidFill>
                <a:latin typeface="Times New Roman" panose="02020603050405020304" pitchFamily="18" charset="0"/>
                <a:cs typeface="Times New Roman" panose="02020603050405020304" pitchFamily="18" charset="0"/>
              </a:rPr>
              <a:t>II/- NHỮNG ĐIỂM QUAN TRỌNG CỦA DẠY HỌC MĨ THUẬT THEO HƯỚNG PHÁT TRIỂN NĂNG LỰC</a:t>
            </a:r>
            <a:endParaRPr lang="en-US" sz="24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0600" y="1143000"/>
            <a:ext cx="80010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Các năng lực được phát triển:</a:t>
            </a:r>
            <a:endParaRPr lang="en-US" sz="2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4152FABF-E0EB-460C-9E9C-FE49B2100417}"/>
              </a:ext>
            </a:extLst>
          </p:cNvPr>
          <p:cNvGrpSpPr/>
          <p:nvPr/>
        </p:nvGrpSpPr>
        <p:grpSpPr>
          <a:xfrm>
            <a:off x="1143000" y="1723072"/>
            <a:ext cx="7620000" cy="2620328"/>
            <a:chOff x="762000" y="1219200"/>
            <a:chExt cx="7620000" cy="2620328"/>
          </a:xfrm>
        </p:grpSpPr>
        <p:sp>
          <p:nvSpPr>
            <p:cNvPr id="7" name="Round Diagonal Corner Rectangle 11">
              <a:extLst>
                <a:ext uri="{FF2B5EF4-FFF2-40B4-BE49-F238E27FC236}">
                  <a16:creationId xmlns:a16="http://schemas.microsoft.com/office/drawing/2014/main" xmlns="" id="{24F2B031-5ECD-4AFC-A867-3B42C91B06AC}"/>
                </a:ext>
              </a:extLst>
            </p:cNvPr>
            <p:cNvSpPr/>
            <p:nvPr/>
          </p:nvSpPr>
          <p:spPr>
            <a:xfrm>
              <a:off x="1524000" y="1219200"/>
              <a:ext cx="6858000" cy="262032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4543C12B-7B08-4BDB-8D70-9C0A44920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37578"/>
              <a:ext cx="611927" cy="743622"/>
            </a:xfrm>
            <a:prstGeom prst="rect">
              <a:avLst/>
            </a:prstGeom>
          </p:spPr>
        </p:pic>
        <p:sp>
          <p:nvSpPr>
            <p:cNvPr id="9" name="Rectangle 8">
              <a:extLst>
                <a:ext uri="{FF2B5EF4-FFF2-40B4-BE49-F238E27FC236}">
                  <a16:creationId xmlns:a16="http://schemas.microsoft.com/office/drawing/2014/main" xmlns="" id="{EADF384B-1060-47A6-89A3-BFB17EAFA52C}"/>
                </a:ext>
              </a:extLst>
            </p:cNvPr>
            <p:cNvSpPr/>
            <p:nvPr/>
          </p:nvSpPr>
          <p:spPr>
            <a:xfrm>
              <a:off x="1713363" y="1367135"/>
              <a:ext cx="6668637" cy="2308324"/>
            </a:xfrm>
            <a:prstGeom prst="rect">
              <a:avLst/>
            </a:prstGeom>
          </p:spPr>
          <p:txBody>
            <a:bodyPr wrap="square">
              <a:spAutoFit/>
            </a:bodyPr>
            <a:lstStyle/>
            <a:p>
              <a:r>
                <a:rPr lang="en-US" sz="2400" i="1" dirty="0" err="1">
                  <a:latin typeface="Times New Roman" panose="02020603050405020304" pitchFamily="18" charset="0"/>
                  <a:cs typeface="Times New Roman" panose="02020603050405020304" pitchFamily="18" charset="0"/>
                </a:rPr>
                <a:t>Năng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Khi thực hiện nhận xét, đánh giá sản phẩm, học sinh có thể tiến hành nhiều hoạt động giao tiếp, đánh giá thông qua quá trình tự đánh giá, đánh giá sản phẩm nhóm, đánh giá sản phẩm của nhóm khác, bạn khác…</a:t>
              </a:r>
            </a:p>
          </p:txBody>
        </p:sp>
      </p:grpSp>
    </p:spTree>
    <p:extLst>
      <p:ext uri="{BB962C8B-B14F-4D97-AF65-F5344CB8AC3E}">
        <p14:creationId xmlns:p14="http://schemas.microsoft.com/office/powerpoint/2010/main" val="34422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628800"/>
            <a:ext cx="9144000" cy="4824536"/>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15516" y="2564904"/>
            <a:ext cx="8712968" cy="2664296"/>
          </a:xfrm>
          <a:effectLst>
            <a:glow rad="228600">
              <a:schemeClr val="accent1">
                <a:satMod val="175000"/>
                <a:alpha val="40000"/>
              </a:schemeClr>
            </a:glow>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err="1">
                <a:ln w="11430"/>
                <a:solidFill>
                  <a:srgbClr val="3333FF"/>
                </a:solidFill>
                <a:effectLst>
                  <a:outerShdw blurRad="76200" dist="50800" dir="5400000" algn="tl" rotWithShape="0">
                    <a:srgbClr val="000000">
                      <a:alpha val="65000"/>
                    </a:srgbClr>
                  </a:outerShdw>
                </a:effectLst>
              </a:rPr>
              <a:t>Quy</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trình</a:t>
            </a:r>
            <a:r>
              <a:rPr lang="en-US" sz="4800" spc="50">
                <a:ln w="11430"/>
                <a:solidFill>
                  <a:srgbClr val="3333FF"/>
                </a:solidFill>
                <a:effectLst>
                  <a:outerShdw blurRad="76200" dist="50800" dir="5400000" algn="tl" rotWithShape="0">
                    <a:srgbClr val="000000">
                      <a:alpha val="65000"/>
                    </a:srgbClr>
                  </a:outerShdw>
                </a:effectLst>
              </a:rPr>
              <a:t> 1: </a:t>
            </a:r>
            <a:br>
              <a:rPr lang="en-US" sz="4800" spc="50">
                <a:ln w="11430"/>
                <a:solidFill>
                  <a:srgbClr val="3333FF"/>
                </a:solidFill>
                <a:effectLst>
                  <a:outerShdw blurRad="76200" dist="50800" dir="5400000" algn="tl" rotWithShape="0">
                    <a:srgbClr val="000000">
                      <a:alpha val="65000"/>
                    </a:srgbClr>
                  </a:outerShdw>
                </a:effectLst>
              </a:rPr>
            </a:br>
            <a:r>
              <a:rPr lang="en-US" sz="4800" spc="50">
                <a:ln w="11430"/>
                <a:solidFill>
                  <a:srgbClr val="3333FF"/>
                </a:solidFill>
                <a:effectLst>
                  <a:outerShdw blurRad="76200" dist="50800" dir="5400000" algn="tl" rotWithShape="0">
                    <a:srgbClr val="000000">
                      <a:alpha val="65000"/>
                    </a:srgbClr>
                  </a:outerShdw>
                </a:effectLst>
              </a:rPr>
              <a:t>Vẽ </a:t>
            </a:r>
            <a:r>
              <a:rPr lang="en-US" sz="4800" spc="50" err="1">
                <a:ln w="11430"/>
                <a:solidFill>
                  <a:srgbClr val="3333FF"/>
                </a:solidFill>
                <a:effectLst>
                  <a:outerShdw blurRad="76200" dist="50800" dir="5400000" algn="tl" rotWithShape="0">
                    <a:srgbClr val="000000">
                      <a:alpha val="65000"/>
                    </a:srgbClr>
                  </a:outerShdw>
                </a:effectLst>
              </a:rPr>
              <a:t>cùng</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nhau</a:t>
            </a:r>
            <a:r>
              <a:rPr lang="en-US" sz="4800" spc="50">
                <a:ln w="11430"/>
                <a:solidFill>
                  <a:srgbClr val="3333FF"/>
                </a:solidFill>
                <a:effectLst>
                  <a:outerShdw blurRad="76200" dist="50800" dir="5400000" algn="tl" rotWithShape="0">
                    <a:srgbClr val="000000">
                      <a:alpha val="65000"/>
                    </a:srgbClr>
                  </a:outerShdw>
                </a:effectLst>
              </a:rPr>
              <a:t> </a:t>
            </a:r>
            <a:br>
              <a:rPr lang="en-US" sz="4800" spc="50">
                <a:ln w="11430"/>
                <a:solidFill>
                  <a:srgbClr val="3333FF"/>
                </a:solidFill>
                <a:effectLst>
                  <a:outerShdw blurRad="76200" dist="50800" dir="5400000" algn="tl" rotWithShape="0">
                    <a:srgbClr val="000000">
                      <a:alpha val="65000"/>
                    </a:srgbClr>
                  </a:outerShdw>
                </a:effectLst>
              </a:rPr>
            </a:br>
            <a:r>
              <a:rPr lang="en-US" sz="4800" spc="50" err="1">
                <a:ln w="11430"/>
                <a:solidFill>
                  <a:srgbClr val="3333FF"/>
                </a:solidFill>
                <a:effectLst>
                  <a:outerShdw blurRad="76200" dist="50800" dir="5400000" algn="tl" rotWithShape="0">
                    <a:srgbClr val="000000">
                      <a:alpha val="65000"/>
                    </a:srgbClr>
                  </a:outerShdw>
                </a:effectLst>
              </a:rPr>
              <a:t>và</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sáng</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tạo</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các</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câu</a:t>
            </a:r>
            <a:r>
              <a:rPr lang="en-US" sz="4800" spc="50">
                <a:ln w="11430"/>
                <a:solidFill>
                  <a:srgbClr val="3333FF"/>
                </a:solidFill>
                <a:effectLst>
                  <a:outerShdw blurRad="76200" dist="50800" dir="5400000" algn="tl" rotWithShape="0">
                    <a:srgbClr val="000000">
                      <a:alpha val="65000"/>
                    </a:srgbClr>
                  </a:outerShdw>
                </a:effectLst>
              </a:rPr>
              <a:t> </a:t>
            </a:r>
            <a:r>
              <a:rPr lang="en-US" sz="4800" spc="50" err="1">
                <a:ln w="11430"/>
                <a:solidFill>
                  <a:srgbClr val="3333FF"/>
                </a:solidFill>
                <a:effectLst>
                  <a:outerShdw blurRad="76200" dist="50800" dir="5400000" algn="tl" rotWithShape="0">
                    <a:srgbClr val="000000">
                      <a:alpha val="65000"/>
                    </a:srgbClr>
                  </a:outerShdw>
                </a:effectLst>
              </a:rPr>
              <a:t>chuyện</a:t>
            </a:r>
            <a:r>
              <a:rPr lang="en-US" sz="4800" spc="50">
                <a:ln w="11430"/>
                <a:solidFill>
                  <a:srgbClr val="3333FF"/>
                </a:soli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493861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2040</Words>
  <Application>Microsoft Office PowerPoint</Application>
  <PresentationFormat>On-screen Show (4:3)</PresentationFormat>
  <Paragraphs>110</Paragraphs>
  <Slides>30</Slides>
  <Notes>7</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1_Office Theme</vt:lpstr>
      <vt:lpstr>2_Office Theme</vt:lpstr>
      <vt:lpstr>SOẠN GIẢNG DẠY HỌC MĨ THUẬT THEO CHỦ ĐỀ</vt:lpstr>
      <vt:lpstr> DẠY HỌC MĨ THUẬT THEO HƯỚNG PHÁT TRIỂN NĂNG LỰC HỌC SINH</vt:lpstr>
      <vt:lpstr>PowerPoint Presentation</vt:lpstr>
      <vt:lpstr>I/- QUÁ TRÌNH TỔ CHỨC THỰC HIỆN ĐỔI MỚI DẠY HỌC MĨ THUẬT TẠI TPHCM</vt:lpstr>
      <vt:lpstr>I/- QUÁ TRÌNH TỔ CHỨC THỰC HIỆN ĐỔI MỚI DẠY HỌC MĨ THUẬT TẠI TPHCM</vt:lpstr>
      <vt:lpstr>II/- NHỮNG ĐIỂM QUAN TRỌNG CỦA DẠY HỌC MĨ THUẬT THEO HƯỚNG PHÁT TRIỂN NĂNG LỰC</vt:lpstr>
      <vt:lpstr>II/- NHỮNG ĐIỂM QUAN TRỌNG CỦA DẠY HỌC MĨ THUẬT THEO HƯỚNG PHÁT TRIỂN NĂNG LỰC</vt:lpstr>
      <vt:lpstr>II/- NHỮNG ĐIỂM QUAN TRỌNG CỦA DẠY HỌC MĨ THUẬT THEO HƯỚNG PHÁT TRIỂN NĂNG LỰC</vt:lpstr>
      <vt:lpstr>Quy trình 1:  Vẽ cùng nhau  và sáng tạo các câu chuyện </vt:lpstr>
      <vt:lpstr>PowerPoint Presentation</vt:lpstr>
      <vt:lpstr>PowerPoint Presentation</vt:lpstr>
      <vt:lpstr>Quy trình 2:  Vẽ biểu cảm</vt:lpstr>
      <vt:lpstr>PowerPoint Presentation</vt:lpstr>
      <vt:lpstr>PowerPoint Presentation</vt:lpstr>
      <vt:lpstr>Quy trình 3:  Trang trí và vẽ tranh  qua âm nhạc</vt:lpstr>
      <vt:lpstr>PowerPoint Presentation</vt:lpstr>
      <vt:lpstr>PowerPoint Presentation</vt:lpstr>
      <vt:lpstr>Quy trình 4:  Xây dựng cốt truyện</vt:lpstr>
      <vt:lpstr>PowerPoint Presentation</vt:lpstr>
      <vt:lpstr>PowerPoint Presentation</vt:lpstr>
      <vt:lpstr>Quy trình 5:  Tạo hình 3D – Tiếp cận chủ đề</vt:lpstr>
      <vt:lpstr>PowerPoint Presentation</vt:lpstr>
      <vt:lpstr>PowerPoint Presentation</vt:lpstr>
      <vt:lpstr>Quy trình 6:  Điêu khắc – Nghệ thuật  tạo hình không gian</vt:lpstr>
      <vt:lpstr>PowerPoint Presentation</vt:lpstr>
      <vt:lpstr>PowerPoint Presentation</vt:lpstr>
      <vt:lpstr>Quy trình 7:  Tạo hình con rối và nghệ thuật biểu diễn</vt:lpstr>
      <vt:lpstr>PowerPoint Presentation</vt:lpstr>
      <vt:lpstr>PowerPoint Presentation</vt:lpstr>
      <vt:lpstr>Xin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ĐỊNH HƯỚNG  NÂNG CAO CHẤT LƯỢNG  DẠY HỌC MĨ THUẬT THEO HƯỚNG PHÁT TRIỂN NĂNG LỰC</dc:title>
  <dc:creator>Thien Hoang</dc:creator>
  <cp:lastModifiedBy>Hong An</cp:lastModifiedBy>
  <cp:revision>29</cp:revision>
  <dcterms:created xsi:type="dcterms:W3CDTF">2017-06-15T02:44:37Z</dcterms:created>
  <dcterms:modified xsi:type="dcterms:W3CDTF">2017-07-19T14:43:58Z</dcterms:modified>
</cp:coreProperties>
</file>